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3.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5.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6.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7.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8.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19" r:id="rId5"/>
    <p:sldMasterId id="2147485289" r:id="rId6"/>
    <p:sldMasterId id="2147485315" r:id="rId7"/>
    <p:sldMasterId id="2147485349" r:id="rId8"/>
    <p:sldMasterId id="2147485366" r:id="rId9"/>
    <p:sldMasterId id="2147485379" r:id="rId10"/>
    <p:sldMasterId id="2147485412" r:id="rId11"/>
    <p:sldMasterId id="2147485448" r:id="rId12"/>
  </p:sldMasterIdLst>
  <p:notesMasterIdLst>
    <p:notesMasterId r:id="rId41"/>
  </p:notesMasterIdLst>
  <p:handoutMasterIdLst>
    <p:handoutMasterId r:id="rId42"/>
  </p:handoutMasterIdLst>
  <p:sldIdLst>
    <p:sldId id="1843" r:id="rId13"/>
    <p:sldId id="2076138484" r:id="rId14"/>
    <p:sldId id="2076138218" r:id="rId15"/>
    <p:sldId id="2076138219" r:id="rId16"/>
    <p:sldId id="2076138006" r:id="rId17"/>
    <p:sldId id="2076138061" r:id="rId18"/>
    <p:sldId id="2076138004" r:id="rId19"/>
    <p:sldId id="264" r:id="rId20"/>
    <p:sldId id="2076138018" r:id="rId21"/>
    <p:sldId id="2076138039" r:id="rId22"/>
    <p:sldId id="2076138076" r:id="rId23"/>
    <p:sldId id="2076138036" r:id="rId24"/>
    <p:sldId id="2076138071" r:id="rId25"/>
    <p:sldId id="2076137887" r:id="rId26"/>
    <p:sldId id="2076138070" r:id="rId27"/>
    <p:sldId id="2076138102" r:id="rId28"/>
    <p:sldId id="2134805031" r:id="rId29"/>
    <p:sldId id="2134805032" r:id="rId30"/>
    <p:sldId id="2076138221" r:id="rId31"/>
    <p:sldId id="4511" r:id="rId32"/>
    <p:sldId id="2076138222" r:id="rId33"/>
    <p:sldId id="2076138223" r:id="rId34"/>
    <p:sldId id="2076138224" r:id="rId35"/>
    <p:sldId id="2076138225" r:id="rId36"/>
    <p:sldId id="4512" r:id="rId37"/>
    <p:sldId id="2076138226" r:id="rId38"/>
    <p:sldId id="2076138227" r:id="rId39"/>
    <p:sldId id="2076138228"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75F5C02-62E8-4000-8D06-85D8309CEE03}">
          <p14:sldIdLst>
            <p14:sldId id="1843"/>
            <p14:sldId id="2076138484"/>
            <p14:sldId id="2076138218"/>
            <p14:sldId id="2076138219"/>
          </p14:sldIdLst>
        </p14:section>
        <p14:section name="CAF Introduction" id="{0092B39A-4B6F-4FD4-97FB-819091F43412}">
          <p14:sldIdLst>
            <p14:sldId id="2076138006"/>
            <p14:sldId id="2076138061"/>
            <p14:sldId id="2076138004"/>
            <p14:sldId id="264"/>
            <p14:sldId id="2076138018"/>
            <p14:sldId id="2076138039"/>
            <p14:sldId id="2076138076"/>
            <p14:sldId id="2076138036"/>
            <p14:sldId id="2076138071"/>
            <p14:sldId id="2076137887"/>
            <p14:sldId id="2076138070"/>
            <p14:sldId id="2076138102"/>
            <p14:sldId id="2134805031"/>
            <p14:sldId id="2134805032"/>
          </p14:sldIdLst>
        </p14:section>
        <p14:section name="Challenge 1" id="{BD18792B-530B-41D2-A3C1-F6E796553F75}">
          <p14:sldIdLst>
            <p14:sldId id="2076138221"/>
            <p14:sldId id="4511"/>
            <p14:sldId id="2076138222"/>
          </p14:sldIdLst>
        </p14:section>
        <p14:section name="Challenge 2" id="{C6C8297B-F69B-4835-9128-C84F536A3247}">
          <p14:sldIdLst>
            <p14:sldId id="2076138223"/>
            <p14:sldId id="2076138224"/>
          </p14:sldIdLst>
        </p14:section>
        <p14:section name="Challenge 3" id="{370A9367-4389-459F-A859-04EBE83EC405}">
          <p14:sldIdLst>
            <p14:sldId id="2076138225"/>
            <p14:sldId id="4512"/>
            <p14:sldId id="2076138226"/>
          </p14:sldIdLst>
        </p14:section>
        <p14:section name="Challenge 4" id="{B9DABF80-C128-4932-9FEB-894E48665FB1}">
          <p14:sldIdLst>
            <p14:sldId id="2076138227"/>
            <p14:sldId id="20761382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C40C00-6015-4D62-A22E-64443ACC67C2}" v="2" dt="2022-09-07T10:21:39.1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23" autoAdjust="0"/>
    <p:restoredTop sz="86438" autoAdjust="0"/>
  </p:normalViewPr>
  <p:slideViewPr>
    <p:cSldViewPr snapToGrid="0">
      <p:cViewPr varScale="1">
        <p:scale>
          <a:sx n="149" d="100"/>
          <a:sy n="149" d="100"/>
        </p:scale>
        <p:origin x="270" y="114"/>
      </p:cViewPr>
      <p:guideLst/>
    </p:cSldViewPr>
  </p:slideViewPr>
  <p:outlineViewPr>
    <p:cViewPr>
      <p:scale>
        <a:sx n="33" d="100"/>
        <a:sy n="33" d="100"/>
      </p:scale>
      <p:origin x="0" y="-3312"/>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theme" Target="theme/theme1.xml"/><Relationship Id="rId20" Type="http://schemas.openxmlformats.org/officeDocument/2006/relationships/slide" Target="slides/slide8.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44CF1B23-CB4F-43BD-89E7-CFAE9076B2BB}"/>
    <pc:docChg chg="delSld modSld modSection">
      <pc:chgData name="Jonathan Vella" userId="ff59d9e4-9df8-4ae6-90e3-b837e2f6651b" providerId="ADAL" clId="{44CF1B23-CB4F-43BD-89E7-CFAE9076B2BB}" dt="2022-03-29T13:45:12.079" v="68" actId="6549"/>
      <pc:docMkLst>
        <pc:docMk/>
      </pc:docMkLst>
      <pc:sldChg chg="modSp mod">
        <pc:chgData name="Jonathan Vella" userId="ff59d9e4-9df8-4ae6-90e3-b837e2f6651b" providerId="ADAL" clId="{44CF1B23-CB4F-43BD-89E7-CFAE9076B2BB}" dt="2022-03-29T13:45:12.079" v="68" actId="6549"/>
        <pc:sldMkLst>
          <pc:docMk/>
          <pc:sldMk cId="2799774971" sldId="1843"/>
        </pc:sldMkLst>
        <pc:spChg chg="mod">
          <ac:chgData name="Jonathan Vella" userId="ff59d9e4-9df8-4ae6-90e3-b837e2f6651b" providerId="ADAL" clId="{44CF1B23-CB4F-43BD-89E7-CFAE9076B2BB}" dt="2022-03-29T13:45:12.079" v="68" actId="6549"/>
          <ac:spMkLst>
            <pc:docMk/>
            <pc:sldMk cId="2799774971" sldId="1843"/>
            <ac:spMk id="5" creationId="{C58039A1-50D4-4C5F-9F97-DB66C0E13CC7}"/>
          </ac:spMkLst>
        </pc:spChg>
      </pc:sldChg>
      <pc:sldChg chg="del">
        <pc:chgData name="Jonathan Vella" userId="ff59d9e4-9df8-4ae6-90e3-b837e2f6651b" providerId="ADAL" clId="{44CF1B23-CB4F-43BD-89E7-CFAE9076B2BB}" dt="2022-03-29T13:35:53.842" v="67" actId="47"/>
        <pc:sldMkLst>
          <pc:docMk/>
          <pc:sldMk cId="1125150964" sldId="4515"/>
        </pc:sldMkLst>
      </pc:sldChg>
      <pc:sldChg chg="modSp mod">
        <pc:chgData name="Jonathan Vella" userId="ff59d9e4-9df8-4ae6-90e3-b837e2f6651b" providerId="ADAL" clId="{44CF1B23-CB4F-43BD-89E7-CFAE9076B2BB}" dt="2022-03-29T13:35:16.698" v="55" actId="20577"/>
        <pc:sldMkLst>
          <pc:docMk/>
          <pc:sldMk cId="3640350813" sldId="2076138221"/>
        </pc:sldMkLst>
        <pc:spChg chg="mod">
          <ac:chgData name="Jonathan Vella" userId="ff59d9e4-9df8-4ae6-90e3-b837e2f6651b" providerId="ADAL" clId="{44CF1B23-CB4F-43BD-89E7-CFAE9076B2BB}" dt="2022-03-29T13:35:16.698" v="55" actId="20577"/>
          <ac:spMkLst>
            <pc:docMk/>
            <pc:sldMk cId="3640350813" sldId="2076138221"/>
            <ac:spMk id="5" creationId="{9D3A282B-41F7-4E7F-99B3-8028F92EC07F}"/>
          </ac:spMkLst>
        </pc:spChg>
      </pc:sldChg>
      <pc:sldChg chg="modSp mod">
        <pc:chgData name="Jonathan Vella" userId="ff59d9e4-9df8-4ae6-90e3-b837e2f6651b" providerId="ADAL" clId="{44CF1B23-CB4F-43BD-89E7-CFAE9076B2BB}" dt="2022-03-29T13:35:26.425" v="66" actId="20577"/>
        <pc:sldMkLst>
          <pc:docMk/>
          <pc:sldMk cId="75479085" sldId="2076138222"/>
        </pc:sldMkLst>
        <pc:spChg chg="mod">
          <ac:chgData name="Jonathan Vella" userId="ff59d9e4-9df8-4ae6-90e3-b837e2f6651b" providerId="ADAL" clId="{44CF1B23-CB4F-43BD-89E7-CFAE9076B2BB}" dt="2022-03-29T13:35:26.425" v="66" actId="20577"/>
          <ac:spMkLst>
            <pc:docMk/>
            <pc:sldMk cId="75479085" sldId="2076138222"/>
            <ac:spMk id="4" creationId="{4CF4A2DF-1B20-42DE-8B69-FF07B6C97590}"/>
          </ac:spMkLst>
        </pc:spChg>
      </pc:sldChg>
      <pc:sldChg chg="modSp mod">
        <pc:chgData name="Jonathan Vella" userId="ff59d9e4-9df8-4ae6-90e3-b837e2f6651b" providerId="ADAL" clId="{44CF1B23-CB4F-43BD-89E7-CFAE9076B2BB}" dt="2022-03-29T11:38:35.075" v="44" actId="6549"/>
        <pc:sldMkLst>
          <pc:docMk/>
          <pc:sldMk cId="1767473573" sldId="2134805032"/>
        </pc:sldMkLst>
        <pc:spChg chg="mod">
          <ac:chgData name="Jonathan Vella" userId="ff59d9e4-9df8-4ae6-90e3-b837e2f6651b" providerId="ADAL" clId="{44CF1B23-CB4F-43BD-89E7-CFAE9076B2BB}" dt="2022-03-29T11:38:35.075" v="44" actId="6549"/>
          <ac:spMkLst>
            <pc:docMk/>
            <pc:sldMk cId="1767473573" sldId="2134805032"/>
            <ac:spMk id="3" creationId="{A13F4B70-03DF-4CC5-B1DE-C11A7AFFE0F0}"/>
          </ac:spMkLst>
        </pc:spChg>
      </pc:sldChg>
    </pc:docChg>
  </pc:docChgLst>
  <pc:docChgLst>
    <pc:chgData name="Jonathan Vella" userId="ff59d9e4-9df8-4ae6-90e3-b837e2f6651b" providerId="ADAL" clId="{66C40C00-6015-4D62-A22E-64443ACC67C2}"/>
    <pc:docChg chg="undo custSel addSld delSld modSld delMainMaster modSection">
      <pc:chgData name="Jonathan Vella" userId="ff59d9e4-9df8-4ae6-90e3-b837e2f6651b" providerId="ADAL" clId="{66C40C00-6015-4D62-A22E-64443ACC67C2}" dt="2022-09-07T10:27:19.731" v="277" actId="47"/>
      <pc:docMkLst>
        <pc:docMk/>
      </pc:docMkLst>
      <pc:sldChg chg="modSp mod">
        <pc:chgData name="Jonathan Vella" userId="ff59d9e4-9df8-4ae6-90e3-b837e2f6651b" providerId="ADAL" clId="{66C40C00-6015-4D62-A22E-64443ACC67C2}" dt="2022-09-07T10:21:29.748" v="250" actId="20577"/>
        <pc:sldMkLst>
          <pc:docMk/>
          <pc:sldMk cId="2799774971" sldId="1843"/>
        </pc:sldMkLst>
        <pc:spChg chg="mod">
          <ac:chgData name="Jonathan Vella" userId="ff59d9e4-9df8-4ae6-90e3-b837e2f6651b" providerId="ADAL" clId="{66C40C00-6015-4D62-A22E-64443ACC67C2}" dt="2022-09-06T15:31:07.880" v="39" actId="20577"/>
          <ac:spMkLst>
            <pc:docMk/>
            <pc:sldMk cId="2799774971" sldId="1843"/>
            <ac:spMk id="4" creationId="{D25A7097-F128-44C8-9EE0-1A9AAF0AF864}"/>
          </ac:spMkLst>
        </pc:spChg>
        <pc:spChg chg="mod">
          <ac:chgData name="Jonathan Vella" userId="ff59d9e4-9df8-4ae6-90e3-b837e2f6651b" providerId="ADAL" clId="{66C40C00-6015-4D62-A22E-64443ACC67C2}" dt="2022-09-07T10:21:29.748" v="250" actId="20577"/>
          <ac:spMkLst>
            <pc:docMk/>
            <pc:sldMk cId="2799774971" sldId="1843"/>
            <ac:spMk id="5" creationId="{C58039A1-50D4-4C5F-9F97-DB66C0E13CC7}"/>
          </ac:spMkLst>
        </pc:spChg>
      </pc:sldChg>
      <pc:sldChg chg="del">
        <pc:chgData name="Jonathan Vella" userId="ff59d9e4-9df8-4ae6-90e3-b837e2f6651b" providerId="ADAL" clId="{66C40C00-6015-4D62-A22E-64443ACC67C2}" dt="2022-09-06T15:31:55.935" v="40" actId="47"/>
        <pc:sldMkLst>
          <pc:docMk/>
          <pc:sldMk cId="4238904908" sldId="2088"/>
        </pc:sldMkLst>
      </pc:sldChg>
      <pc:sldChg chg="modSp mod">
        <pc:chgData name="Jonathan Vella" userId="ff59d9e4-9df8-4ae6-90e3-b837e2f6651b" providerId="ADAL" clId="{66C40C00-6015-4D62-A22E-64443ACC67C2}" dt="2022-09-06T15:33:49.262" v="177" actId="6549"/>
        <pc:sldMkLst>
          <pc:docMk/>
          <pc:sldMk cId="2730537572" sldId="2076138102"/>
        </pc:sldMkLst>
        <pc:spChg chg="mod">
          <ac:chgData name="Jonathan Vella" userId="ff59d9e4-9df8-4ae6-90e3-b837e2f6651b" providerId="ADAL" clId="{66C40C00-6015-4D62-A22E-64443ACC67C2}" dt="2022-09-06T15:33:49.262" v="177" actId="6549"/>
          <ac:spMkLst>
            <pc:docMk/>
            <pc:sldMk cId="2730537572" sldId="2076138102"/>
            <ac:spMk id="10" creationId="{8BB4EBAE-AACE-43CB-9185-356C6BF842CE}"/>
          </ac:spMkLst>
        </pc:spChg>
      </pc:sldChg>
      <pc:sldChg chg="modSp mod">
        <pc:chgData name="Jonathan Vella" userId="ff59d9e4-9df8-4ae6-90e3-b837e2f6651b" providerId="ADAL" clId="{66C40C00-6015-4D62-A22E-64443ACC67C2}" dt="2022-09-06T15:33:15.479" v="141" actId="20577"/>
        <pc:sldMkLst>
          <pc:docMk/>
          <pc:sldMk cId="1126213934" sldId="2076138219"/>
        </pc:sldMkLst>
        <pc:graphicFrameChg chg="modGraphic">
          <ac:chgData name="Jonathan Vella" userId="ff59d9e4-9df8-4ae6-90e3-b837e2f6651b" providerId="ADAL" clId="{66C40C00-6015-4D62-A22E-64443ACC67C2}" dt="2022-09-06T15:33:15.479" v="141" actId="20577"/>
          <ac:graphicFrameMkLst>
            <pc:docMk/>
            <pc:sldMk cId="1126213934" sldId="2076138219"/>
            <ac:graphicFrameMk id="6" creationId="{4366DAE7-7248-44E9-9558-51EA60CB8C86}"/>
          </ac:graphicFrameMkLst>
        </pc:graphicFrameChg>
      </pc:sldChg>
      <pc:sldChg chg="modSp mod">
        <pc:chgData name="Jonathan Vella" userId="ff59d9e4-9df8-4ae6-90e3-b837e2f6651b" providerId="ADAL" clId="{66C40C00-6015-4D62-A22E-64443ACC67C2}" dt="2022-09-06T15:34:57.098" v="220" actId="20577"/>
        <pc:sldMkLst>
          <pc:docMk/>
          <pc:sldMk cId="1566201290" sldId="2076138224"/>
        </pc:sldMkLst>
        <pc:spChg chg="mod">
          <ac:chgData name="Jonathan Vella" userId="ff59d9e4-9df8-4ae6-90e3-b837e2f6651b" providerId="ADAL" clId="{66C40C00-6015-4D62-A22E-64443ACC67C2}" dt="2022-09-06T15:34:57.098" v="220" actId="20577"/>
          <ac:spMkLst>
            <pc:docMk/>
            <pc:sldMk cId="1566201290" sldId="2076138224"/>
            <ac:spMk id="7" creationId="{689B3679-32CB-4EDE-AEB0-B79F44952202}"/>
          </ac:spMkLst>
        </pc:spChg>
      </pc:sldChg>
      <pc:sldChg chg="modSp mod">
        <pc:chgData name="Jonathan Vella" userId="ff59d9e4-9df8-4ae6-90e3-b837e2f6651b" providerId="ADAL" clId="{66C40C00-6015-4D62-A22E-64443ACC67C2}" dt="2022-09-06T15:34:50.945" v="219" actId="20577"/>
        <pc:sldMkLst>
          <pc:docMk/>
          <pc:sldMk cId="1082558053" sldId="2076138226"/>
        </pc:sldMkLst>
        <pc:spChg chg="mod">
          <ac:chgData name="Jonathan Vella" userId="ff59d9e4-9df8-4ae6-90e3-b837e2f6651b" providerId="ADAL" clId="{66C40C00-6015-4D62-A22E-64443ACC67C2}" dt="2022-09-06T15:34:50.945" v="219" actId="20577"/>
          <ac:spMkLst>
            <pc:docMk/>
            <pc:sldMk cId="1082558053" sldId="2076138226"/>
            <ac:spMk id="7" creationId="{689B3679-32CB-4EDE-AEB0-B79F44952202}"/>
          </ac:spMkLst>
        </pc:spChg>
      </pc:sldChg>
      <pc:sldChg chg="modSp mod">
        <pc:chgData name="Jonathan Vella" userId="ff59d9e4-9df8-4ae6-90e3-b837e2f6651b" providerId="ADAL" clId="{66C40C00-6015-4D62-A22E-64443ACC67C2}" dt="2022-09-06T15:34:38.217" v="201" actId="20577"/>
        <pc:sldMkLst>
          <pc:docMk/>
          <pc:sldMk cId="4190246377" sldId="2076138228"/>
        </pc:sldMkLst>
        <pc:spChg chg="mod">
          <ac:chgData name="Jonathan Vella" userId="ff59d9e4-9df8-4ae6-90e3-b837e2f6651b" providerId="ADAL" clId="{66C40C00-6015-4D62-A22E-64443ACC67C2}" dt="2022-09-06T15:34:38.217" v="201" actId="20577"/>
          <ac:spMkLst>
            <pc:docMk/>
            <pc:sldMk cId="4190246377" sldId="2076138228"/>
            <ac:spMk id="4" creationId="{4CF4A2DF-1B20-42DE-8B69-FF07B6C97590}"/>
          </ac:spMkLst>
        </pc:spChg>
        <pc:spChg chg="mod">
          <ac:chgData name="Jonathan Vella" userId="ff59d9e4-9df8-4ae6-90e3-b837e2f6651b" providerId="ADAL" clId="{66C40C00-6015-4D62-A22E-64443ACC67C2}" dt="2022-09-06T15:34:28.487" v="180" actId="20577"/>
          <ac:spMkLst>
            <pc:docMk/>
            <pc:sldMk cId="4190246377" sldId="2076138228"/>
            <ac:spMk id="5" creationId="{56364313-38E7-44F8-A391-1B81BF351796}"/>
          </ac:spMkLst>
        </pc:spChg>
      </pc:sldChg>
      <pc:sldChg chg="modSp add del mod modNotesTx">
        <pc:chgData name="Jonathan Vella" userId="ff59d9e4-9df8-4ae6-90e3-b837e2f6651b" providerId="ADAL" clId="{66C40C00-6015-4D62-A22E-64443ACC67C2}" dt="2022-09-07T10:27:13.919" v="276" actId="20577"/>
        <pc:sldMkLst>
          <pc:docMk/>
          <pc:sldMk cId="1767473573" sldId="2134805032"/>
        </pc:sldMkLst>
        <pc:picChg chg="mod">
          <ac:chgData name="Jonathan Vella" userId="ff59d9e4-9df8-4ae6-90e3-b837e2f6651b" providerId="ADAL" clId="{66C40C00-6015-4D62-A22E-64443ACC67C2}" dt="2022-09-07T10:27:09.859" v="275" actId="1076"/>
          <ac:picMkLst>
            <pc:docMk/>
            <pc:sldMk cId="1767473573" sldId="2134805032"/>
            <ac:picMk id="9" creationId="{B15E4280-7342-46F1-BB8D-53195380C300}"/>
          </ac:picMkLst>
        </pc:picChg>
      </pc:sldChg>
      <pc:sldChg chg="modSp del mod">
        <pc:chgData name="Jonathan Vella" userId="ff59d9e4-9df8-4ae6-90e3-b837e2f6651b" providerId="ADAL" clId="{66C40C00-6015-4D62-A22E-64443ACC67C2}" dt="2022-09-07T10:27:19.731" v="277" actId="47"/>
        <pc:sldMkLst>
          <pc:docMk/>
          <pc:sldMk cId="535518347" sldId="2134805386"/>
        </pc:sldMkLst>
        <pc:spChg chg="mod">
          <ac:chgData name="Jonathan Vella" userId="ff59d9e4-9df8-4ae6-90e3-b837e2f6651b" providerId="ADAL" clId="{66C40C00-6015-4D62-A22E-64443ACC67C2}" dt="2022-09-07T10:27:00.098" v="273" actId="20577"/>
          <ac:spMkLst>
            <pc:docMk/>
            <pc:sldMk cId="535518347" sldId="2134805386"/>
            <ac:spMk id="2" creationId="{25AA037C-2605-4922-8AAA-CA521E351C78}"/>
          </ac:spMkLst>
        </pc:spChg>
      </pc:sldChg>
      <pc:sldMasterChg chg="del delSldLayout">
        <pc:chgData name="Jonathan Vella" userId="ff59d9e4-9df8-4ae6-90e3-b837e2f6651b" providerId="ADAL" clId="{66C40C00-6015-4D62-A22E-64443ACC67C2}" dt="2022-09-07T10:27:19.731" v="277" actId="47"/>
        <pc:sldMasterMkLst>
          <pc:docMk/>
          <pc:sldMasterMk cId="2321090698" sldId="2147485463"/>
        </pc:sldMasterMkLst>
        <pc:sldLayoutChg chg="del">
          <pc:chgData name="Jonathan Vella" userId="ff59d9e4-9df8-4ae6-90e3-b837e2f6651b" providerId="ADAL" clId="{66C40C00-6015-4D62-A22E-64443ACC67C2}" dt="2022-09-07T10:27:19.731" v="277" actId="47"/>
          <pc:sldLayoutMkLst>
            <pc:docMk/>
            <pc:sldMasterMk cId="2321090698" sldId="2147485463"/>
            <pc:sldLayoutMk cId="3731877315" sldId="2147485464"/>
          </pc:sldLayoutMkLst>
        </pc:sldLayoutChg>
        <pc:sldLayoutChg chg="del">
          <pc:chgData name="Jonathan Vella" userId="ff59d9e4-9df8-4ae6-90e3-b837e2f6651b" providerId="ADAL" clId="{66C40C00-6015-4D62-A22E-64443ACC67C2}" dt="2022-09-07T10:27:19.731" v="277" actId="47"/>
          <pc:sldLayoutMkLst>
            <pc:docMk/>
            <pc:sldMasterMk cId="2321090698" sldId="2147485463"/>
            <pc:sldLayoutMk cId="4017734371" sldId="2147485465"/>
          </pc:sldLayoutMkLst>
        </pc:sldLayoutChg>
        <pc:sldLayoutChg chg="del">
          <pc:chgData name="Jonathan Vella" userId="ff59d9e4-9df8-4ae6-90e3-b837e2f6651b" providerId="ADAL" clId="{66C40C00-6015-4D62-A22E-64443ACC67C2}" dt="2022-09-07T10:27:19.731" v="277" actId="47"/>
          <pc:sldLayoutMkLst>
            <pc:docMk/>
            <pc:sldMasterMk cId="2321090698" sldId="2147485463"/>
            <pc:sldLayoutMk cId="1915129293" sldId="2147485466"/>
          </pc:sldLayoutMkLst>
        </pc:sldLayoutChg>
        <pc:sldLayoutChg chg="del">
          <pc:chgData name="Jonathan Vella" userId="ff59d9e4-9df8-4ae6-90e3-b837e2f6651b" providerId="ADAL" clId="{66C40C00-6015-4D62-A22E-64443ACC67C2}" dt="2022-09-07T10:27:19.731" v="277" actId="47"/>
          <pc:sldLayoutMkLst>
            <pc:docMk/>
            <pc:sldMasterMk cId="2321090698" sldId="2147485463"/>
            <pc:sldLayoutMk cId="2615761080" sldId="2147485467"/>
          </pc:sldLayoutMkLst>
        </pc:sldLayoutChg>
        <pc:sldLayoutChg chg="del">
          <pc:chgData name="Jonathan Vella" userId="ff59d9e4-9df8-4ae6-90e3-b837e2f6651b" providerId="ADAL" clId="{66C40C00-6015-4D62-A22E-64443ACC67C2}" dt="2022-09-07T10:27:19.731" v="277" actId="47"/>
          <pc:sldLayoutMkLst>
            <pc:docMk/>
            <pc:sldMasterMk cId="2321090698" sldId="2147485463"/>
            <pc:sldLayoutMk cId="3809718083" sldId="2147485468"/>
          </pc:sldLayoutMkLst>
        </pc:sldLayoutChg>
        <pc:sldLayoutChg chg="del">
          <pc:chgData name="Jonathan Vella" userId="ff59d9e4-9df8-4ae6-90e3-b837e2f6651b" providerId="ADAL" clId="{66C40C00-6015-4D62-A22E-64443ACC67C2}" dt="2022-09-07T10:27:19.731" v="277" actId="47"/>
          <pc:sldLayoutMkLst>
            <pc:docMk/>
            <pc:sldMasterMk cId="2321090698" sldId="2147485463"/>
            <pc:sldLayoutMk cId="2440480067" sldId="2147485469"/>
          </pc:sldLayoutMkLst>
        </pc:sldLayoutChg>
        <pc:sldLayoutChg chg="del">
          <pc:chgData name="Jonathan Vella" userId="ff59d9e4-9df8-4ae6-90e3-b837e2f6651b" providerId="ADAL" clId="{66C40C00-6015-4D62-A22E-64443ACC67C2}" dt="2022-09-07T10:27:19.731" v="277" actId="47"/>
          <pc:sldLayoutMkLst>
            <pc:docMk/>
            <pc:sldMasterMk cId="2321090698" sldId="2147485463"/>
            <pc:sldLayoutMk cId="541271231" sldId="2147485470"/>
          </pc:sldLayoutMkLst>
        </pc:sldLayoutChg>
        <pc:sldLayoutChg chg="del">
          <pc:chgData name="Jonathan Vella" userId="ff59d9e4-9df8-4ae6-90e3-b837e2f6651b" providerId="ADAL" clId="{66C40C00-6015-4D62-A22E-64443ACC67C2}" dt="2022-09-07T10:27:19.731" v="277" actId="47"/>
          <pc:sldLayoutMkLst>
            <pc:docMk/>
            <pc:sldMasterMk cId="2321090698" sldId="2147485463"/>
            <pc:sldLayoutMk cId="460572446" sldId="2147485471"/>
          </pc:sldLayoutMkLst>
        </pc:sldLayoutChg>
        <pc:sldLayoutChg chg="del">
          <pc:chgData name="Jonathan Vella" userId="ff59d9e4-9df8-4ae6-90e3-b837e2f6651b" providerId="ADAL" clId="{66C40C00-6015-4D62-A22E-64443ACC67C2}" dt="2022-09-07T10:27:19.731" v="277" actId="47"/>
          <pc:sldLayoutMkLst>
            <pc:docMk/>
            <pc:sldMasterMk cId="2321090698" sldId="2147485463"/>
            <pc:sldLayoutMk cId="1055121383" sldId="2147485472"/>
          </pc:sldLayoutMkLst>
        </pc:sldLayoutChg>
        <pc:sldLayoutChg chg="del">
          <pc:chgData name="Jonathan Vella" userId="ff59d9e4-9df8-4ae6-90e3-b837e2f6651b" providerId="ADAL" clId="{66C40C00-6015-4D62-A22E-64443ACC67C2}" dt="2022-09-07T10:27:19.731" v="277" actId="47"/>
          <pc:sldLayoutMkLst>
            <pc:docMk/>
            <pc:sldMasterMk cId="2321090698" sldId="2147485463"/>
            <pc:sldLayoutMk cId="4228600573" sldId="2147485473"/>
          </pc:sldLayoutMkLst>
        </pc:sldLayoutChg>
        <pc:sldLayoutChg chg="del">
          <pc:chgData name="Jonathan Vella" userId="ff59d9e4-9df8-4ae6-90e3-b837e2f6651b" providerId="ADAL" clId="{66C40C00-6015-4D62-A22E-64443ACC67C2}" dt="2022-09-07T10:27:19.731" v="277" actId="47"/>
          <pc:sldLayoutMkLst>
            <pc:docMk/>
            <pc:sldMasterMk cId="2321090698" sldId="2147485463"/>
            <pc:sldLayoutMk cId="321303693" sldId="2147485474"/>
          </pc:sldLayoutMkLst>
        </pc:sldLayoutChg>
        <pc:sldLayoutChg chg="del">
          <pc:chgData name="Jonathan Vella" userId="ff59d9e4-9df8-4ae6-90e3-b837e2f6651b" providerId="ADAL" clId="{66C40C00-6015-4D62-A22E-64443ACC67C2}" dt="2022-09-07T10:27:19.731" v="277" actId="47"/>
          <pc:sldLayoutMkLst>
            <pc:docMk/>
            <pc:sldMasterMk cId="2321090698" sldId="2147485463"/>
            <pc:sldLayoutMk cId="2641004679" sldId="2147485475"/>
          </pc:sldLayoutMkLst>
        </pc:sldLayoutChg>
        <pc:sldLayoutChg chg="del">
          <pc:chgData name="Jonathan Vella" userId="ff59d9e4-9df8-4ae6-90e3-b837e2f6651b" providerId="ADAL" clId="{66C40C00-6015-4D62-A22E-64443ACC67C2}" dt="2022-09-07T10:27:19.731" v="277" actId="47"/>
          <pc:sldLayoutMkLst>
            <pc:docMk/>
            <pc:sldMasterMk cId="2321090698" sldId="2147485463"/>
            <pc:sldLayoutMk cId="1838703708" sldId="2147485476"/>
          </pc:sldLayoutMkLst>
        </pc:sldLayoutChg>
        <pc:sldLayoutChg chg="del">
          <pc:chgData name="Jonathan Vella" userId="ff59d9e4-9df8-4ae6-90e3-b837e2f6651b" providerId="ADAL" clId="{66C40C00-6015-4D62-A22E-64443ACC67C2}" dt="2022-09-07T10:27:19.731" v="277" actId="47"/>
          <pc:sldLayoutMkLst>
            <pc:docMk/>
            <pc:sldMasterMk cId="2321090698" sldId="2147485463"/>
            <pc:sldLayoutMk cId="3602606882" sldId="2147485477"/>
          </pc:sldLayoutMkLst>
        </pc:sldLayoutChg>
        <pc:sldLayoutChg chg="del">
          <pc:chgData name="Jonathan Vella" userId="ff59d9e4-9df8-4ae6-90e3-b837e2f6651b" providerId="ADAL" clId="{66C40C00-6015-4D62-A22E-64443ACC67C2}" dt="2022-09-07T10:27:19.731" v="277" actId="47"/>
          <pc:sldLayoutMkLst>
            <pc:docMk/>
            <pc:sldMasterMk cId="2321090698" sldId="2147485463"/>
            <pc:sldLayoutMk cId="4085815679" sldId="214748547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9/7/2022 12:21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9/7/2022 12:21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9/7/2022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70598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&lt;Key point&gt; We have tools, assessments, and other assets to support your cloud adoption journey.</a:t>
            </a:r>
          </a:p>
          <a:p>
            <a:endParaRPr lang="en-US" b="1">
              <a:cs typeface="Calibri"/>
            </a:endParaRPr>
          </a:p>
          <a:p>
            <a:r>
              <a:rPr lang="en-US" b="1">
                <a:cs typeface="Calibri"/>
              </a:rPr>
              <a:t>&lt;Transition&gt; Although the tools, templates, and assessments enable you to manage your own journey, not everyone wants to do this alone. Let's talk about the role of Microsoft Partners - and how they can lighten the load.</a:t>
            </a:r>
          </a:p>
          <a:p>
            <a:endParaRPr lang="en-US"/>
          </a:p>
        </p:txBody>
      </p:sp>
    </p:spTree>
    <p:extLst>
      <p:ext uri="{BB962C8B-B14F-4D97-AF65-F5344CB8AC3E}">
        <p14:creationId xmlns:p14="http://schemas.microsoft.com/office/powerpoint/2010/main" val="496557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12:21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1683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9/7/2022 12:21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54341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12:21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7788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12:21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204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Welcome slide</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12:21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a:ea typeface="+mn-ea"/>
                <a:cs typeface="+mn-cs"/>
              </a:rPr>
              <a:t>&lt;Key point&gt;: Change is more than adopting technology. It’s adapting how you do business.</a:t>
            </a: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The Microsoft Cloud Adoption Framework for Azure means changing how you do business—not just swapping out technology, but changing your enterprise, the culture behind it, and you too.</a:t>
            </a: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We share</a:t>
            </a:r>
            <a:r>
              <a:rPr lang="en-US">
                <a:effectLst/>
                <a:latin typeface="Segoe"/>
              </a:rPr>
              <a:t> best practices from our employees, partners, and customers who have already undertaken the cloud journey.</a:t>
            </a:r>
            <a:endParaRPr lang="en-US" sz="1200" kern="1200">
              <a:solidFill>
                <a:schemeClr val="tx1"/>
              </a:solidFill>
              <a:effectLst/>
              <a:latin typeface="Segoe"/>
              <a:ea typeface="+mn-ea"/>
              <a:cs typeface="+mn-cs"/>
            </a:endParaRP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The Cloud Adoption Framework brings together </a:t>
            </a:r>
            <a:r>
              <a:rPr lang="en-US" sz="1200" b="1" kern="1200">
                <a:solidFill>
                  <a:schemeClr val="tx1"/>
                </a:solidFill>
                <a:effectLst/>
                <a:latin typeface="Segoe"/>
                <a:ea typeface="+mn-ea"/>
                <a:cs typeface="+mn-cs"/>
              </a:rPr>
              <a:t>people, process, and technology</a:t>
            </a:r>
            <a:r>
              <a:rPr lang="en-US" sz="1200" kern="1200">
                <a:solidFill>
                  <a:schemeClr val="tx1"/>
                </a:solidFill>
                <a:effectLst/>
                <a:latin typeface="Segoe"/>
                <a:ea typeface="+mn-ea"/>
                <a:cs typeface="+mn-cs"/>
              </a:rPr>
              <a:t>—a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a:ea typeface="+mn-ea"/>
                <a:cs typeface="+mn-cs"/>
              </a:rPr>
              <a:t>Quickly—efficiently, and with actionable guidance, it provides guidance for your organization’s agile business transformation.</a:t>
            </a:r>
          </a:p>
          <a:p>
            <a:endParaRPr lang="en-US" sz="1200" kern="1200">
              <a:solidFill>
                <a:schemeClr val="tx1"/>
              </a:solidFill>
              <a:effectLst/>
              <a:latin typeface="Segoe"/>
              <a:ea typeface="+mn-ea"/>
              <a:cs typeface="+mn-cs"/>
            </a:endParaRPr>
          </a:p>
          <a:p>
            <a:r>
              <a:rPr lang="en-US" sz="1200" b="0" kern="1200">
                <a:solidFill>
                  <a:schemeClr val="tx1"/>
                </a:solidFill>
                <a:effectLst/>
                <a:latin typeface="Segoe"/>
                <a:ea typeface="+mn-ea"/>
                <a:cs typeface="+mn-cs"/>
              </a:rPr>
              <a:t>Leading people through change is difficult. It’s not just the technology that changes. It’s your people and processes too. </a:t>
            </a:r>
          </a:p>
          <a:p>
            <a:r>
              <a:rPr lang="en-US" sz="1200" b="0" kern="1200">
                <a:solidFill>
                  <a:schemeClr val="tx1"/>
                </a:solidFill>
                <a:effectLst/>
                <a:latin typeface="Segoe"/>
                <a:ea typeface="+mn-ea"/>
                <a:cs typeface="+mn-cs"/>
              </a:rPr>
              <a:t>We can help guide you through.</a:t>
            </a:r>
          </a:p>
          <a:p>
            <a:r>
              <a:rPr lang="en-US">
                <a:latin typeface="Segoe"/>
              </a:rPr>
              <a:t> </a:t>
            </a:r>
            <a:endParaRPr lang="en-US" sz="1200" kern="1200">
              <a:solidFill>
                <a:schemeClr val="tx1"/>
              </a:solidFill>
              <a:effectLst/>
              <a:latin typeface="Segoe"/>
            </a:endParaRPr>
          </a:p>
          <a:p>
            <a:r>
              <a:rPr lang="en-US" sz="1200" b="1" kern="1200">
                <a:solidFill>
                  <a:schemeClr val="tx1"/>
                </a:solidFill>
                <a:effectLst/>
                <a:latin typeface="Segoe"/>
                <a:ea typeface="+mn-ea"/>
                <a:cs typeface="+mn-cs"/>
              </a:rPr>
              <a:t>&lt;Transition&gt;:</a:t>
            </a:r>
            <a:r>
              <a:rPr lang="en-US" b="1">
                <a:latin typeface="Segoe"/>
              </a:rPr>
              <a:t> </a:t>
            </a:r>
            <a:r>
              <a:rPr lang="en-US" sz="1200" b="1" kern="1200">
                <a:solidFill>
                  <a:schemeClr val="tx1"/>
                </a:solidFill>
                <a:effectLst/>
                <a:latin typeface="Segoe"/>
                <a:ea typeface="+mn-ea"/>
                <a:cs typeface="+mn-cs"/>
              </a:rPr>
              <a:t> How does the Cloud Adoption Framework work </a:t>
            </a:r>
            <a:r>
              <a:rPr lang="en-US" b="1">
                <a:latin typeface="Segoe"/>
              </a:rPr>
              <a:t>for your business?</a:t>
            </a:r>
            <a:endParaRPr lang="en-US" b="1" i="1">
              <a:highlight>
                <a:srgbClr val="FFFF00"/>
              </a:highlight>
              <a:latin typeface="Segoe"/>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698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Segoe"/>
                <a:ea typeface="+mn-ea"/>
                <a:cs typeface="+mn-cs"/>
              </a:rPr>
              <a:t>&lt;</a:t>
            </a:r>
            <a:r>
              <a:rPr lang="en-US" sz="1200" b="1" kern="1200">
                <a:solidFill>
                  <a:schemeClr val="tx1"/>
                </a:solidFill>
                <a:effectLst/>
                <a:latin typeface="Segoe"/>
                <a:ea typeface="+mn-ea"/>
                <a:cs typeface="+mn-cs"/>
              </a:rPr>
              <a:t>Key point</a:t>
            </a:r>
            <a:r>
              <a:rPr lang="en-US" sz="1200" b="0" kern="1200">
                <a:solidFill>
                  <a:schemeClr val="tx1"/>
                </a:solidFill>
                <a:effectLst/>
                <a:latin typeface="Segoe"/>
                <a:ea typeface="+mn-ea"/>
                <a:cs typeface="+mn-cs"/>
              </a:rPr>
              <a:t>&gt;: change is hard—because it affects people, not just process.</a:t>
            </a:r>
          </a:p>
          <a:p>
            <a:endParaRPr lang="en-US" sz="1200" kern="120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a:solidFill>
                  <a:schemeClr val="tx1"/>
                </a:solidFill>
                <a:effectLst/>
                <a:latin typeface="Segoe"/>
                <a:ea typeface="+mn-ea"/>
                <a:cs typeface="+mn-cs"/>
              </a:rPr>
              <a:t>The decision to commit to change is only the first step.</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Whether evolving to meet increased market demand, or face tough foreign competition, change is inevitable.</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Many business leaders already realize that change is much more than just swapping out technologies.</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It’s an incremental process—evolving in how you’re doing business that affects culture company-wide—all your employees. </a:t>
            </a:r>
            <a:r>
              <a:rPr lang="en-US" sz="1200" b="0" kern="1200">
                <a:solidFill>
                  <a:schemeClr val="tx1"/>
                </a:solidFill>
                <a:effectLst/>
                <a:latin typeface="Segoe"/>
                <a:ea typeface="+mn-ea"/>
                <a:cs typeface="+mn-cs"/>
              </a:rPr>
              <a:t>And it starts with you, the business leader.</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You know that the journey to the cloud is hard, but necessary to continue to grow in an evolving marketplace. </a:t>
            </a:r>
          </a:p>
          <a:p>
            <a:pPr marL="171450" indent="-171450">
              <a:buFont typeface="Wingdings" panose="05000000000000000000" pitchFamily="2" charset="2"/>
              <a:buChar char="§"/>
            </a:pPr>
            <a:endParaRPr lang="en-US" sz="1200" kern="1200">
              <a:solidFill>
                <a:schemeClr val="tx1"/>
              </a:solidFill>
              <a:effectLst/>
              <a:latin typeface="Segoe"/>
              <a:ea typeface="+mn-ea"/>
              <a:cs typeface="+mn-cs"/>
            </a:endParaRPr>
          </a:p>
          <a:p>
            <a:r>
              <a:rPr lang="en-US" sz="1200" b="0" kern="1200">
                <a:solidFill>
                  <a:schemeClr val="tx1"/>
                </a:solidFill>
                <a:effectLst/>
                <a:latin typeface="Segoe"/>
                <a:ea typeface="+mn-ea"/>
                <a:cs typeface="+mn-cs"/>
              </a:rPr>
              <a:t>&lt;</a:t>
            </a:r>
            <a:r>
              <a:rPr lang="en-US" sz="1200" b="1" kern="1200">
                <a:solidFill>
                  <a:schemeClr val="tx1"/>
                </a:solidFill>
                <a:effectLst/>
                <a:latin typeface="Segoe"/>
                <a:ea typeface="+mn-ea"/>
                <a:cs typeface="+mn-cs"/>
              </a:rPr>
              <a:t>Transition</a:t>
            </a:r>
            <a:r>
              <a:rPr lang="en-US" sz="1200" b="0" kern="1200">
                <a:solidFill>
                  <a:schemeClr val="tx1"/>
                </a:solidFill>
                <a:effectLst/>
                <a:latin typeface="Segoe"/>
                <a:ea typeface="+mn-ea"/>
                <a:cs typeface="+mn-cs"/>
              </a:rPr>
              <a:t>&gt;: For </a:t>
            </a:r>
            <a:r>
              <a:rPr lang="en-US" b="0">
                <a:latin typeface="Segoe"/>
              </a:rPr>
              <a:t>businesses, it’s</a:t>
            </a:r>
            <a:r>
              <a:rPr lang="en-US" sz="1200" b="0" kern="1200">
                <a:solidFill>
                  <a:schemeClr val="tx1"/>
                </a:solidFill>
                <a:effectLst/>
                <a:latin typeface="Segoe"/>
                <a:ea typeface="+mn-ea"/>
                <a:cs typeface="+mn-cs"/>
              </a:rPr>
              <a:t> step-by-step path</a:t>
            </a:r>
            <a:r>
              <a:rPr lang="en-US" b="0">
                <a:latin typeface="Segoe"/>
              </a:rPr>
              <a:t> to modernization—and growth. </a:t>
            </a:r>
            <a:endParaRPr lang="en-US" sz="1200" b="0" kern="1200">
              <a:solidFill>
                <a:schemeClr val="tx1"/>
              </a:solidFill>
              <a:effectLst/>
              <a:latin typeface="Segoe"/>
              <a:ea typeface="+mn-ea"/>
              <a:cs typeface="+mn-cs"/>
            </a:endParaRPr>
          </a:p>
          <a:p>
            <a:endParaRPr lang="en-US">
              <a:latin typeface="Segoe"/>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88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dirty="0">
                <a:solidFill>
                  <a:schemeClr val="tx1"/>
                </a:solidFill>
                <a:effectLst/>
                <a:latin typeface="Segoe"/>
                <a:ea typeface="+mn-ea"/>
                <a:cs typeface="+mn-cs"/>
              </a:rPr>
              <a:t>&lt;Key point&gt;: An iterative process that supports your business needs.</a:t>
            </a:r>
          </a:p>
          <a:p>
            <a:endParaRPr lang="en-US" sz="18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can help you on your cloud adoption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put the experience of employees, partners, and customers to work for you.</a:t>
            </a:r>
          </a:p>
          <a:p>
            <a:r>
              <a:rPr lang="en-US" sz="1800" kern="1200" dirty="0">
                <a:solidFill>
                  <a:schemeClr val="tx1"/>
                </a:solidFill>
                <a:effectLst/>
                <a:latin typeface="Segoe"/>
                <a:ea typeface="+mn-ea"/>
                <a:cs typeface="+mn-cs"/>
              </a:rPr>
              <a:t>We work together with you—to build your plan for cloud adoption.</a:t>
            </a:r>
          </a:p>
          <a:p>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It starts with your vision.</a:t>
            </a:r>
          </a:p>
          <a:p>
            <a:r>
              <a:rPr lang="en-US" sz="1800" kern="1200" dirty="0">
                <a:solidFill>
                  <a:schemeClr val="tx1"/>
                </a:solidFill>
                <a:effectLst/>
                <a:latin typeface="Segoe"/>
                <a:ea typeface="+mn-ea"/>
                <a:cs typeface="+mn-cs"/>
              </a:rPr>
              <a:t>Crystallize your vision for cloud adoption by working cross-functionally with your finance, marketing, sales, and HR departments.</a:t>
            </a:r>
          </a:p>
          <a:p>
            <a:r>
              <a:rPr lang="en-US" sz="1800" kern="1200" dirty="0">
                <a:solidFill>
                  <a:schemeClr val="tx1"/>
                </a:solidFill>
                <a:effectLst/>
                <a:latin typeface="Segoe"/>
                <a:ea typeface="+mn-ea"/>
                <a:cs typeface="+mn-cs"/>
              </a:rPr>
              <a:t>Work to gain consensus on:</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Clear motivations:</a:t>
            </a:r>
            <a:r>
              <a:rPr lang="en-US" sz="1800" b="0" i="0" kern="1200" dirty="0">
                <a:solidFill>
                  <a:schemeClr val="tx1"/>
                </a:solidFill>
                <a:effectLst/>
                <a:latin typeface="Segoe"/>
                <a:ea typeface="+mn-ea"/>
                <a:cs typeface="+mn-cs"/>
              </a:rPr>
              <a:t> Why are we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Defined business outcomes:</a:t>
            </a:r>
            <a:r>
              <a:rPr lang="en-US" sz="1800" b="0" i="0" kern="1200" dirty="0">
                <a:solidFill>
                  <a:schemeClr val="tx1"/>
                </a:solidFill>
                <a:effectLst/>
                <a:latin typeface="Segoe"/>
                <a:ea typeface="+mn-ea"/>
                <a:cs typeface="+mn-cs"/>
              </a:rPr>
              <a:t> What results do we expect to see from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Business justification:</a:t>
            </a:r>
            <a:r>
              <a:rPr lang="en-US" sz="1800" b="0" i="0" kern="1200" dirty="0">
                <a:solidFill>
                  <a:schemeClr val="tx1"/>
                </a:solidFill>
                <a:effectLst/>
                <a:latin typeface="Segoe"/>
                <a:ea typeface="+mn-ea"/>
                <a:cs typeface="+mn-cs"/>
              </a:rPr>
              <a:t> How will the business measure success?</a:t>
            </a:r>
            <a:r>
              <a:rPr lang="en-US" sz="1800" kern="1200" dirty="0">
                <a:solidFill>
                  <a:schemeClr val="tx1"/>
                </a:solidFill>
                <a:effectLst/>
                <a:latin typeface="Segoe"/>
                <a:ea typeface="+mn-ea"/>
                <a:cs typeface="+mn-cs"/>
              </a:rPr>
              <a:t> </a:t>
            </a:r>
          </a:p>
          <a:p>
            <a:pPr marL="285750" indent="-285750">
              <a:buFont typeface="Arial" panose="020B0604020202020204" pitchFamily="34" charset="0"/>
              <a:buChar char="•"/>
            </a:pPr>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We work with you to build an actionable cloud adoption plan with strategic (above) and tactical inputs such as defining your workloads and assets, aligning your organization, and readying necessary skills.</a:t>
            </a:r>
          </a:p>
          <a:p>
            <a:r>
              <a:rPr lang="en-US" sz="1800" kern="1200" dirty="0">
                <a:solidFill>
                  <a:schemeClr val="tx1"/>
                </a:solidFill>
                <a:effectLst/>
                <a:latin typeface="Segoe"/>
                <a:ea typeface="+mn-ea"/>
                <a:cs typeface="+mn-cs"/>
              </a:rPr>
              <a:t>This cross-team effort is balanced out by the technical team, who will take this vision and execute technical deployment.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We recommend iterative planning to drive your cloud adoption effort—enabling your technical teams to move incrementally, in phases towards cloud adoption.</a:t>
            </a:r>
          </a:p>
          <a:p>
            <a:endParaRPr lang="en-US" sz="1800" b="1"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&lt;move to the Ready phase to explain another example, to show iterative process, if necessary&gt;</a:t>
            </a:r>
          </a:p>
          <a:p>
            <a:endParaRPr lang="en-US" sz="180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You plan will unite your organization in a cross-team initiative that, together, will forecast, budget, implement, and manage its success. </a:t>
            </a:r>
            <a:endParaRPr lang="en-US" sz="18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Our approach is Agile, and we consider security, governance, cost-optimization, and hybrid-cloud awareness by default.</a:t>
            </a:r>
          </a:p>
          <a:p>
            <a:r>
              <a:rPr lang="en-US" sz="1800" kern="1200" dirty="0">
                <a:solidFill>
                  <a:schemeClr val="tx1"/>
                </a:solidFill>
                <a:effectLst/>
                <a:latin typeface="Segoe"/>
                <a:ea typeface="+mn-ea"/>
                <a:cs typeface="+mn-cs"/>
              </a:rPr>
              <a:t>Microsoft will work with you, learning how you do business—and help you adapt.</a:t>
            </a:r>
          </a:p>
          <a:p>
            <a:r>
              <a:rPr lang="en-US" sz="1800" kern="1200" dirty="0">
                <a:solidFill>
                  <a:schemeClr val="tx1"/>
                </a:solidFill>
                <a:effectLst/>
                <a:latin typeface="Segoe"/>
                <a:ea typeface="+mn-ea"/>
                <a:cs typeface="+mn-cs"/>
              </a:rPr>
              <a:t>Your organization is changing—moving towards modernization, with </a:t>
            </a:r>
            <a:r>
              <a:rPr lang="en-US" sz="1800" i="0" kern="1200" dirty="0">
                <a:solidFill>
                  <a:schemeClr val="tx1"/>
                </a:solidFill>
                <a:effectLst/>
                <a:latin typeface="Segoe"/>
                <a:ea typeface="+mn-ea"/>
                <a:cs typeface="+mn-cs"/>
              </a:rPr>
              <a:t>challenging new </a:t>
            </a:r>
            <a:r>
              <a:rPr lang="en-US" sz="1800" kern="1200" dirty="0">
                <a:solidFill>
                  <a:schemeClr val="tx1"/>
                </a:solidFill>
                <a:effectLst/>
                <a:latin typeface="Segoe"/>
                <a:ea typeface="+mn-ea"/>
                <a:cs typeface="+mn-cs"/>
              </a:rPr>
              <a:t>markets, products, customer engagement. </a:t>
            </a:r>
          </a:p>
          <a:p>
            <a:r>
              <a:rPr lang="en-US" sz="1800" kern="1200" dirty="0">
                <a:solidFill>
                  <a:schemeClr val="tx1"/>
                </a:solidFill>
                <a:effectLst/>
                <a:latin typeface="Segoe"/>
                <a:ea typeface="+mn-ea"/>
                <a:cs typeface="+mn-cs"/>
              </a:rPr>
              <a:t>We can help you get there.</a:t>
            </a:r>
            <a:endParaRPr lang="en-US" sz="1800" b="1" kern="1200" dirty="0">
              <a:solidFill>
                <a:schemeClr val="tx1"/>
              </a:solidFill>
              <a:effectLst/>
              <a:latin typeface="Segoe"/>
              <a:ea typeface="+mn-ea"/>
              <a:cs typeface="+mn-cs"/>
            </a:endParaRPr>
          </a:p>
          <a:p>
            <a:endParaRPr lang="en-US" sz="1800"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&lt;Transition&gt;: What does a cloud adoption framework look like?</a:t>
            </a:r>
            <a:endParaRPr lang="en-US" sz="1800" kern="1200" dirty="0">
              <a:solidFill>
                <a:schemeClr val="tx1"/>
              </a:solidFill>
              <a:effectLst/>
              <a:latin typeface="Segoe"/>
              <a:ea typeface="+mn-ea"/>
              <a:cs typeface="+mn-cs"/>
            </a:endParaRPr>
          </a:p>
          <a:p>
            <a:endParaRPr lang="en-US" sz="1800" dirty="0">
              <a:latin typeface="Segoe"/>
            </a:endParaRPr>
          </a:p>
        </p:txBody>
      </p:sp>
    </p:spTree>
    <p:extLst>
      <p:ext uri="{BB962C8B-B14F-4D97-AF65-F5344CB8AC3E}">
        <p14:creationId xmlns:p14="http://schemas.microsoft.com/office/powerpoint/2010/main" val="1540854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Cloud Adoption Framework—modular phases of adoption.</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As your organization  evolves, the Cloud Adoption Framework adapts to your business needs.</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Each module in the diagram is an iterative phase that advances your business through the complete lifecycle of cloud adoption. </a:t>
            </a:r>
          </a:p>
          <a:p>
            <a:r>
              <a:rPr lang="en-US" sz="1200" b="0" i="0" kern="1200" dirty="0">
                <a:solidFill>
                  <a:schemeClr val="tx1"/>
                </a:solidFill>
                <a:effectLst/>
                <a:latin typeface="Segoe"/>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200" b="0" i="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The Cloud Adoption Framework offers the enterprise a modular framework of how to incrementally onboard to the cloud. </a:t>
            </a:r>
          </a:p>
          <a:p>
            <a:r>
              <a:rPr lang="en-US" sz="1200" b="0" i="0" kern="1200" dirty="0">
                <a:solidFill>
                  <a:schemeClr val="tx1"/>
                </a:solidFill>
                <a:effectLst/>
                <a:latin typeface="Segoe"/>
                <a:ea typeface="+mn-ea"/>
                <a:cs typeface="+mn-cs"/>
              </a:rPr>
              <a:t>Cloud adoption shifts how companies obtain, make use of, and lock down their technology resources.</a:t>
            </a:r>
          </a:p>
          <a:p>
            <a:r>
              <a:rPr lang="en-US" sz="1200" b="0" i="0" kern="1200" dirty="0">
                <a:solidFill>
                  <a:schemeClr val="tx1"/>
                </a:solidFill>
                <a:effectLst/>
                <a:latin typeface="Segoe"/>
                <a:ea typeface="+mn-ea"/>
                <a:cs typeface="+mn-cs"/>
              </a:rPr>
              <a:t>And—this kind of modular framework flips the model of how enterprises operate:</a:t>
            </a:r>
          </a:p>
          <a:p>
            <a:endParaRPr lang="en-US" sz="1200" b="0" i="0" kern="1200" dirty="0">
              <a:solidFill>
                <a:schemeClr val="tx1"/>
              </a:solidFill>
              <a:effectLst/>
              <a:latin typeface="Segoe"/>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Transitions organizations to need-based consumption of technology resources</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Change from cap-ex (capital expenditure) to op-ex (operating expenditure) model</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Segoe"/>
                <a:ea typeface="+mn-ea"/>
                <a:cs typeface="+mn-cs"/>
              </a:rPr>
              <a:t>As an organization progresses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some possible motivations for cloud adoption, and what some common blockers are that the Cloud Adoption Framework can help you resolve.</a:t>
            </a:r>
          </a:p>
          <a:p>
            <a:endParaRPr lang="en-US" sz="1200" dirty="0">
              <a:latin typeface="Segoe"/>
            </a:endParaRPr>
          </a:p>
          <a:p>
            <a:endParaRPr lang="en-US" sz="1200" dirty="0">
              <a:latin typeface="Segoe"/>
            </a:endParaRPr>
          </a:p>
        </p:txBody>
      </p:sp>
    </p:spTree>
    <p:extLst>
      <p:ext uri="{BB962C8B-B14F-4D97-AF65-F5344CB8AC3E}">
        <p14:creationId xmlns:p14="http://schemas.microsoft.com/office/powerpoint/2010/main" val="1665765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There is no single, typical cloud adoption motivation in cloud adoption—typically there are more than one.</a:t>
            </a:r>
          </a:p>
          <a:p>
            <a:endParaRPr lang="en-US" sz="1200" b="0" kern="1200" dirty="0">
              <a:solidFill>
                <a:schemeClr val="tx1"/>
              </a:solidFill>
              <a:effectLst/>
              <a:latin typeface="Segoe"/>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Cloud adoption is an iterative process. There can be many motivations for why your organization is planning digital transformation.</a:t>
            </a:r>
          </a:p>
          <a:p>
            <a:pPr marL="171450" indent="-171450">
              <a:buFont typeface="Arial" panose="020B0604020202020204" pitchFamily="34" charset="0"/>
              <a:buChar char="•"/>
            </a:pPr>
            <a:r>
              <a:rPr lang="en-US" sz="1200" b="1" kern="1200" dirty="0">
                <a:solidFill>
                  <a:schemeClr val="tx1"/>
                </a:solidFill>
                <a:effectLst/>
                <a:latin typeface="Segoe"/>
                <a:ea typeface="+mn-ea"/>
                <a:cs typeface="+mn-cs"/>
              </a:rPr>
              <a:t>It’s important to engage cross-functional business groups across the enterprise to explore cloud adoption motivations.</a:t>
            </a: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[Go through list of Critical Business Events.</a:t>
            </a: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[Read through Migration Motivations and Innovation Motivations]</a:t>
            </a:r>
          </a:p>
          <a:p>
            <a:endParaRPr lang="en-US" sz="12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What are some common scenarios leading to cloud adoption—what do they look like?</a:t>
            </a:r>
          </a:p>
          <a:p>
            <a:endParaRPr lang="en-US" dirty="0">
              <a:latin typeface="Segoe"/>
            </a:endParaRPr>
          </a:p>
          <a:p>
            <a:endParaRPr lang="en-US" dirty="0">
              <a:latin typeface="Segoe"/>
            </a:endParaRPr>
          </a:p>
          <a:p>
            <a:endParaRPr lang="en-US" dirty="0">
              <a:latin typeface="Segoe"/>
            </a:endParaRPr>
          </a:p>
        </p:txBody>
      </p:sp>
    </p:spTree>
    <p:extLst>
      <p:ext uri="{BB962C8B-B14F-4D97-AF65-F5344CB8AC3E}">
        <p14:creationId xmlns:p14="http://schemas.microsoft.com/office/powerpoint/2010/main" val="4036506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Segoe"/>
              </a:rPr>
              <a:t>&lt;Key point&gt;: </a:t>
            </a:r>
            <a:r>
              <a:rPr lang="en-US" sz="1200" b="0" i="0" u="none" strike="noStrike" dirty="0">
                <a:solidFill>
                  <a:srgbClr val="000000"/>
                </a:solidFill>
                <a:effectLst/>
                <a:latin typeface="Segoe"/>
              </a:rPr>
              <a:t>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Accelerate migration</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pPr algn="l" rtl="0" fontAlgn="base"/>
            <a:r>
              <a:rPr lang="en-US" sz="1200" b="1" i="0" u="none" strike="noStrike" dirty="0">
                <a:solidFill>
                  <a:srgbClr val="444444"/>
                </a:solidFill>
                <a:effectLst/>
                <a:latin typeface="Segoe"/>
              </a:rPr>
              <a:t>Step 1: Align stakeholders</a:t>
            </a:r>
          </a:p>
          <a:p>
            <a:pPr algn="l" rtl="0" fontAlgn="base"/>
            <a:r>
              <a:rPr lang="en-US" sz="1200" b="0" i="0" u="none" strike="noStrike" dirty="0">
                <a:solidFill>
                  <a:srgbClr val="444444"/>
                </a:solidFill>
                <a:effectLst/>
                <a:latin typeface="Segoe"/>
              </a:rPr>
              <a:t>Gain agreement on migration motivations.</a:t>
            </a:r>
          </a:p>
          <a:p>
            <a:pPr algn="l" rtl="0" fontAlgn="base"/>
            <a:r>
              <a:rPr lang="en-US" sz="1200" b="0" i="0" u="none" strike="noStrike" dirty="0">
                <a:solidFill>
                  <a:srgbClr val="444444"/>
                </a:solidFill>
                <a:effectLst/>
                <a:latin typeface="Segoe"/>
              </a:rPr>
              <a:t>Capture desired business outcomes and measure them with metrics. </a:t>
            </a:r>
          </a:p>
          <a:p>
            <a:pPr algn="l" rtl="0" fontAlgn="base"/>
            <a:endParaRPr lang="en-US" sz="1200" b="0" i="0" u="none" strike="noStrike"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2: Align partner support</a:t>
            </a:r>
          </a:p>
          <a:p>
            <a:pPr algn="l" rtl="0" fontAlgn="base"/>
            <a:r>
              <a:rPr lang="en-US" sz="1200" b="0" i="0" dirty="0">
                <a:solidFill>
                  <a:srgbClr val="444444"/>
                </a:solidFill>
                <a:effectLst/>
                <a:latin typeface="Segoe"/>
              </a:rPr>
              <a:t>Microsoft Partners, services, and programs are available to support your migration journey.</a:t>
            </a:r>
          </a:p>
          <a:p>
            <a:pPr algn="l" rtl="0" fontAlgn="base"/>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Gather data and analyze assets and workloads</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br>
              <a:rPr lang="en-US" sz="1200" dirty="0">
                <a:latin typeface="Segoe"/>
              </a:rPr>
            </a:br>
            <a:endParaRPr lang="en-US" sz="1200" b="0" i="0"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Make a business case</a:t>
            </a:r>
          </a:p>
          <a:p>
            <a:pPr algn="l" rtl="0" fontAlgn="base"/>
            <a:r>
              <a:rPr lang="en-US" sz="1200" b="0" i="0" kern="1200" dirty="0">
                <a:solidFill>
                  <a:schemeClr val="tx1"/>
                </a:solidFill>
                <a:effectLst/>
                <a:latin typeface="Segoe"/>
                <a:ea typeface="+mn-ea"/>
                <a:cs typeface="+mn-cs"/>
              </a:rPr>
              <a:t>Evaluate the initial high-level return from a potential cloud migration.</a:t>
            </a:r>
          </a:p>
          <a:p>
            <a:pPr algn="l" rtl="0" fontAlgn="base"/>
            <a:r>
              <a:rPr lang="en-US" sz="1200" b="0" i="0" kern="1200" dirty="0">
                <a:solidFill>
                  <a:schemeClr val="tx1"/>
                </a:solidFill>
                <a:effectLst/>
                <a:latin typeface="Segoe"/>
                <a:ea typeface="+mn-ea"/>
                <a:cs typeface="+mn-cs"/>
              </a:rPr>
              <a:t>Ensure that all stakeholders align on a data driven decision whether overall adoption of the cloud is a wise business decision.</a:t>
            </a:r>
          </a:p>
          <a:p>
            <a:pPr algn="l" rtl="0" fontAlgn="base"/>
            <a:endParaRPr lang="en-US" sz="1200" b="0" i="0" kern="1200" dirty="0">
              <a:solidFill>
                <a:schemeClr val="tx1"/>
              </a:solidFill>
              <a:effectLst/>
              <a:latin typeface="Segoe"/>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5: Create a migration plan</a:t>
            </a:r>
          </a:p>
          <a:p>
            <a:pPr algn="l" rtl="0" fontAlgn="base"/>
            <a:r>
              <a:rPr lang="en-US" sz="1200" b="0" i="0" dirty="0">
                <a:solidFill>
                  <a:srgbClr val="444444"/>
                </a:solidFill>
                <a:effectLst/>
                <a:latin typeface="Segoe"/>
              </a:rPr>
              <a:t>Cloud adoption plan template: Deploy the basic template.</a:t>
            </a:r>
          </a:p>
          <a:p>
            <a:pPr algn="l" rtl="0" fontAlgn="base"/>
            <a:r>
              <a:rPr lang="en-US" sz="1200" b="0" i="0" dirty="0">
                <a:solidFill>
                  <a:srgbClr val="444444"/>
                </a:solidFill>
                <a:effectLst/>
                <a:latin typeface="Segoe"/>
              </a:rPr>
              <a:t>Workload alignment: Define workloads in the backlog.</a:t>
            </a:r>
          </a:p>
          <a:p>
            <a:pPr algn="l" rtl="0" fontAlgn="base"/>
            <a:r>
              <a:rPr lang="en-US" sz="1200" b="0" i="0" dirty="0">
                <a:solidFill>
                  <a:srgbClr val="444444"/>
                </a:solidFill>
                <a:effectLst/>
                <a:latin typeface="Segoe"/>
              </a:rPr>
              <a:t>Effort alignment: Align assets and workloads in the backlog to clearly define effort for prioritized workloads.</a:t>
            </a:r>
          </a:p>
          <a:p>
            <a:pPr algn="l" rtl="0" fontAlgn="base"/>
            <a:r>
              <a:rPr lang="en-US" sz="1200" b="0" i="0" dirty="0">
                <a:solidFill>
                  <a:srgbClr val="444444"/>
                </a:solidFill>
                <a:effectLst/>
                <a:latin typeface="Segoe"/>
              </a:rPr>
              <a:t>People and time alignment: Establish iteration, velocity (people's time), and releases for migrated workloads.</a:t>
            </a:r>
          </a:p>
          <a:p>
            <a:pPr algn="l" rtl="0" fontAlgn="base"/>
            <a:endParaRPr lang="en-US" sz="1200" b="0" i="0"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6: Build a skills readiness plan</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Quickly evaluate required and existing skills of the team, to better understand what skill requirements should be addressed.</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Deploy an aligned landing zone</a:t>
            </a:r>
          </a:p>
          <a:p>
            <a:r>
              <a:rPr lang="en-US" sz="1200" b="0" i="0" dirty="0">
                <a:solidFill>
                  <a:srgbClr val="444444"/>
                </a:solidFill>
                <a:effectLst/>
                <a:latin typeface="Segoe"/>
              </a:rPr>
              <a:t>Choose a landing zone: Find the right approach to deploying a landing zone based on your adoption pattern, then deploy that standardized code base.</a:t>
            </a:r>
          </a:p>
          <a:p>
            <a:r>
              <a:rPr lang="en-US" sz="1200" b="0" i="0" dirty="0">
                <a:solidFill>
                  <a:srgbClr val="444444"/>
                </a:solidFill>
                <a:effectLst/>
                <a:latin typeface="Segoe"/>
              </a:rPr>
              <a:t>Expand your landing zone: Regardless of the starting point, identify gaps in the deployed landing zone to add required components for resource organization, security, governance, compliance, and operations.</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8: Migrate your first 10 workloads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(Iterative process—repeated every migration).</a:t>
            </a:r>
          </a:p>
          <a:p>
            <a:r>
              <a:rPr lang="en-US" sz="1200" b="0" i="0" dirty="0">
                <a:solidFill>
                  <a:srgbClr val="444444"/>
                </a:solidFill>
                <a:effectLst/>
                <a:latin typeface="Segoe"/>
              </a:rPr>
              <a:t>Assess workloads: Assess each batch of workloads to evaluate cost, architecture, and deployment tooling.</a:t>
            </a:r>
          </a:p>
          <a:p>
            <a:r>
              <a:rPr lang="en-US" sz="1200" b="0" i="0" dirty="0">
                <a:solidFill>
                  <a:srgbClr val="444444"/>
                </a:solidFill>
                <a:effectLst/>
                <a:latin typeface="Segoe"/>
              </a:rPr>
              <a:t>Deploy workloads: Replicate functionality in the cloud using IaaS, PaaS, cloud-native, or other modernization solutions.</a:t>
            </a:r>
          </a:p>
          <a:p>
            <a:r>
              <a:rPr lang="en-US" sz="1200" b="0" i="0" dirty="0">
                <a:solidFill>
                  <a:srgbClr val="444444"/>
                </a:solidFill>
                <a:effectLst/>
                <a:latin typeface="Segoe"/>
              </a:rPr>
              <a:t>Release workloads: Test, optimize, document, and review. Release by handing off for governance, management, and security.</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9: Hand off production workloads to cloud governance</a:t>
            </a:r>
          </a:p>
          <a:p>
            <a:r>
              <a:rPr lang="en-US" sz="1200" b="0" i="0" dirty="0">
                <a:solidFill>
                  <a:srgbClr val="444444"/>
                </a:solidFill>
                <a:effectLst/>
                <a:latin typeface="Segoe"/>
              </a:rPr>
              <a:t>Governance approach: Outline a process for thinking about corporate policy and processes. Then build the disciplines required to deliver on governance across your cloud enterprise adoption efforts.</a:t>
            </a:r>
          </a:p>
          <a:p>
            <a:r>
              <a:rPr lang="en-US" sz="1200" b="0" i="0" dirty="0">
                <a:solidFill>
                  <a:srgbClr val="444444"/>
                </a:solidFill>
                <a:effectLst/>
                <a:latin typeface="Segoe"/>
              </a:rPr>
              <a:t>Initial governance foundation: Understand the Identity Baseline discipline, Security Baseline discipline, and Deployment Acceleration discipline, required to create a governance minimum viable product (MVP) to serve as the foundation for all adoption.</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10: Hand off production workloads to cloud operations</a:t>
            </a:r>
          </a:p>
          <a:p>
            <a:r>
              <a:rPr lang="en-US" sz="1200" b="0" i="0" dirty="0">
                <a:solidFill>
                  <a:srgbClr val="444444"/>
                </a:solidFill>
                <a:effectLst/>
                <a:latin typeface="Segoe"/>
              </a:rPr>
              <a:t>Establish a management baseline</a:t>
            </a:r>
          </a:p>
          <a:p>
            <a:r>
              <a:rPr lang="en-US" sz="1200" b="0" i="0" dirty="0">
                <a:solidFill>
                  <a:srgbClr val="444444"/>
                </a:solidFill>
                <a:effectLst/>
                <a:latin typeface="Segoe"/>
              </a:rPr>
              <a:t>Define business commitments</a:t>
            </a:r>
          </a:p>
          <a:p>
            <a:r>
              <a:rPr lang="en-US" sz="1200" b="0" i="0" dirty="0">
                <a:solidFill>
                  <a:srgbClr val="444444"/>
                </a:solidFill>
                <a:effectLst/>
                <a:latin typeface="Segoe"/>
              </a:rPr>
              <a:t>Expand the management baseline</a:t>
            </a:r>
          </a:p>
          <a:p>
            <a:r>
              <a:rPr lang="en-US" sz="1200" b="0" i="0" dirty="0">
                <a:solidFill>
                  <a:srgbClr val="444444"/>
                </a:solidFill>
                <a:effectLst/>
                <a:latin typeface="Segoe"/>
              </a:rPr>
              <a:t>Get specific with advanced operations</a:t>
            </a:r>
          </a:p>
          <a:p>
            <a:pPr algn="l" rtl="0" fontAlgn="base"/>
            <a:r>
              <a:rPr lang="en-US" sz="1200" b="0" i="0" dirty="0">
                <a:solidFill>
                  <a:srgbClr val="444444"/>
                </a:solidFill>
                <a:effectLst/>
                <a:latin typeface="Segoe"/>
              </a:rPr>
              <a:t>​</a:t>
            </a:r>
          </a:p>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What if you want to Build new products and services?</a:t>
            </a:r>
            <a:endParaRPr lang="en-US" sz="1200" b="0" i="0" dirty="0">
              <a:solidFill>
                <a:srgbClr val="444444"/>
              </a:solidFill>
              <a:effectLst/>
              <a:latin typeface="Segoe"/>
            </a:endParaRP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12:21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dirty="0">
                <a:solidFill>
                  <a:srgbClr val="444444"/>
                </a:solidFill>
                <a:effectLst/>
                <a:latin typeface="Segoe"/>
              </a:rPr>
              <a:t>​</a:t>
            </a:r>
            <a:r>
              <a:rPr lang="en-US" sz="1200" b="1" i="0" u="none" strike="noStrike" dirty="0">
                <a:solidFill>
                  <a:srgbClr val="000000"/>
                </a:solidFill>
                <a:effectLst/>
                <a:latin typeface="Segoe"/>
              </a:rPr>
              <a:t>&lt;Key point&gt;: </a:t>
            </a:r>
            <a:r>
              <a:rPr lang="en-US" sz="1200" b="0" i="0" u="none" strike="noStrike" dirty="0">
                <a:solidFill>
                  <a:srgbClr val="000000"/>
                </a:solidFill>
                <a:effectLst/>
                <a:latin typeface="Segoe"/>
              </a:rPr>
              <a:t>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Build new products and services</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1: Document the business strategy</a:t>
            </a:r>
          </a:p>
          <a:p>
            <a:pPr algn="l" rtl="0" fontAlgn="base"/>
            <a:r>
              <a:rPr lang="en-US" sz="1200" b="0" i="0" u="none" strike="noStrike" dirty="0">
                <a:solidFill>
                  <a:srgbClr val="444444"/>
                </a:solidFill>
                <a:effectLst/>
                <a:latin typeface="Segoe"/>
              </a:rPr>
              <a:t>Motivations: Strategic align, seek consensus on motivations for the migration effort. Understanding and categorizing motivations and common themes from various stakeholders across business and IT.</a:t>
            </a:r>
          </a:p>
          <a:p>
            <a:pPr algn="l" rtl="0" fontAlgn="base"/>
            <a:r>
              <a:rPr lang="en-US" sz="1200" b="0" i="0" u="none" strike="noStrike" dirty="0">
                <a:solidFill>
                  <a:srgbClr val="444444"/>
                </a:solidFill>
                <a:effectLst/>
                <a:latin typeface="Segoe"/>
              </a:rPr>
              <a:t>Business outcomes: After motivations are aligned, capture the desired business outcomes, using clear metrics to measure overall transformation.</a:t>
            </a:r>
          </a:p>
          <a:p>
            <a:pPr algn="l" rtl="0" fontAlgn="base"/>
            <a:r>
              <a:rPr lang="en-US" sz="1200" b="0" i="0" u="none" strike="noStrike" dirty="0">
                <a:solidFill>
                  <a:srgbClr val="444444"/>
                </a:solidFill>
                <a:effectLst/>
                <a:latin typeface="Segoe"/>
              </a:rPr>
              <a:t>Building a cloud migration business case: Start to develop a migration business case with clear guidance on formulas and tools to help business justification.</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2: Evaluate the business justification</a:t>
            </a:r>
          </a:p>
          <a:p>
            <a:pPr algn="l" rtl="0" fontAlgn="base"/>
            <a:r>
              <a:rPr lang="en-US" sz="1200" b="0" i="0" dirty="0">
                <a:solidFill>
                  <a:srgbClr val="444444"/>
                </a:solidFill>
                <a:effectLst/>
                <a:latin typeface="Segoe"/>
              </a:rPr>
              <a:t>Business justification: Before evaluating opportunities to innovate in the cloud, complete a high-level business justification to establish stakeholder alignment for the overall adoption plan.</a:t>
            </a:r>
          </a:p>
          <a:p>
            <a:pPr algn="l" rtl="0" fontAlgn="base"/>
            <a:r>
              <a:rPr lang="en-US" sz="1200" b="0" i="0" dirty="0">
                <a:solidFill>
                  <a:srgbClr val="444444"/>
                </a:solidFill>
                <a:effectLst/>
                <a:latin typeface="Segoe"/>
              </a:rPr>
              <a:t>Business value consensus: </a:t>
            </a:r>
            <a:r>
              <a:rPr lang="en-US" sz="1200" b="0" i="0" kern="1200" dirty="0">
                <a:solidFill>
                  <a:schemeClr val="tx1"/>
                </a:solidFill>
                <a:effectLst/>
                <a:latin typeface="Segoe"/>
                <a:ea typeface="+mn-ea"/>
                <a:cs typeface="+mn-cs"/>
              </a:rPr>
              <a:t>Identify how that innovation can align to and drive business value.</a:t>
            </a:r>
            <a:endParaRPr lang="en-US" sz="1200" b="0" i="0" dirty="0">
              <a:solidFill>
                <a:srgbClr val="444444"/>
              </a:solidFill>
              <a:effectLst/>
              <a:latin typeface="Segoe"/>
            </a:endParaRPr>
          </a:p>
          <a:p>
            <a:pPr algn="l" rtl="0" fontAlgn="base"/>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Gather data and analyze assets and workloads</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br>
              <a:rPr lang="en-US" sz="1200" dirty="0">
                <a:latin typeface="Segoe"/>
              </a:rPr>
            </a:br>
            <a:endParaRPr lang="en-US" sz="1200" b="0" i="0" dirty="0">
              <a:solidFill>
                <a:srgbClr val="444444"/>
              </a:solidFill>
              <a:effectLst/>
              <a:latin typeface="Segoe"/>
            </a:endParaRPr>
          </a:p>
          <a:p>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Plan for migration of dependent assets</a:t>
            </a:r>
          </a:p>
          <a:p>
            <a:pPr algn="l" rtl="0" fontAlgn="base"/>
            <a:r>
              <a:rPr lang="en-US" sz="1200" b="0" i="0" kern="1200" dirty="0">
                <a:solidFill>
                  <a:schemeClr val="tx1"/>
                </a:solidFill>
                <a:effectLst/>
                <a:latin typeface="Segoe"/>
                <a:ea typeface="+mn-ea"/>
                <a:cs typeface="+mn-cs"/>
              </a:rPr>
              <a:t>Cloud adoption plan template: Deploy the basic template.</a:t>
            </a:r>
          </a:p>
          <a:p>
            <a:pPr algn="l" rtl="0" fontAlgn="base"/>
            <a:r>
              <a:rPr lang="en-US" sz="1200" b="0" i="0" kern="1200" dirty="0">
                <a:solidFill>
                  <a:schemeClr val="tx1"/>
                </a:solidFill>
                <a:effectLst/>
                <a:latin typeface="Segoe"/>
                <a:ea typeface="+mn-ea"/>
                <a:cs typeface="+mn-cs"/>
              </a:rPr>
              <a:t>Workload alignment: Define workloads in the backlog.</a:t>
            </a:r>
          </a:p>
          <a:p>
            <a:pPr algn="l" rtl="0" fontAlgn="base"/>
            <a:r>
              <a:rPr lang="en-US" sz="1200" b="0" i="0" kern="1200" dirty="0">
                <a:solidFill>
                  <a:schemeClr val="tx1"/>
                </a:solidFill>
                <a:effectLst/>
                <a:latin typeface="Segoe"/>
                <a:ea typeface="+mn-ea"/>
                <a:cs typeface="+mn-cs"/>
              </a:rPr>
              <a:t>Effort alignment: Align assets and workloads in the backlog to clearly define effort for prioritized workloads.</a:t>
            </a:r>
          </a:p>
          <a:p>
            <a:pPr algn="l" rtl="0" fontAlgn="base"/>
            <a:r>
              <a:rPr lang="en-US" sz="1200" b="0" i="0" kern="1200" dirty="0">
                <a:solidFill>
                  <a:schemeClr val="tx1"/>
                </a:solidFill>
                <a:effectLst/>
                <a:latin typeface="Segoe"/>
                <a:ea typeface="+mn-ea"/>
                <a:cs typeface="+mn-cs"/>
              </a:rPr>
              <a:t>People and time alignment: Establish iteration, velocity, and releases for the workloads.</a:t>
            </a:r>
          </a:p>
          <a:p>
            <a:pPr algn="l" rtl="0" fontAlgn="base"/>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5: Align governance requirements to your adoption plan</a:t>
            </a:r>
          </a:p>
          <a:p>
            <a:r>
              <a:rPr lang="en-US" sz="1200" b="0" i="0" dirty="0">
                <a:solidFill>
                  <a:srgbClr val="444444"/>
                </a:solidFill>
                <a:effectLst/>
                <a:latin typeface="Segoe"/>
              </a:rPr>
              <a:t>Governance approach: Outline a process for corporate policy and processes. Build the disciplines required to deliver on governance across cloud enterprise efforts.</a:t>
            </a:r>
          </a:p>
          <a:p>
            <a:r>
              <a:rPr lang="en-US" sz="1200" b="0" i="0" dirty="0">
                <a:solidFill>
                  <a:srgbClr val="444444"/>
                </a:solidFill>
                <a:effectLst/>
                <a:latin typeface="Segoe"/>
              </a:rPr>
              <a:t>Define corporate policy: Identify and mitigate business risks.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6: Define operational needs and business commitments</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Define business commitments: Create business alignment in cloud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Get specific with advanced operations: Go beyond your management baseline and apply design principles and advanced operations. If advanced operations are required to support your operations needs, evaluate the business commitments to determine operational responsibilities for both teams.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Step 7: Deploy an aligned landing zone</a:t>
            </a:r>
          </a:p>
          <a:p>
            <a:r>
              <a:rPr lang="en-US" sz="1200" b="0" i="0" dirty="0">
                <a:solidFill>
                  <a:srgbClr val="444444"/>
                </a:solidFill>
                <a:effectLst/>
                <a:latin typeface="Segoe"/>
              </a:rPr>
              <a:t>Choose a landing zone: Deploy a landing zone based on your adoption pattern, then deploy that standardized code base.</a:t>
            </a:r>
          </a:p>
          <a:p>
            <a:r>
              <a:rPr lang="en-US" sz="1200" b="0" i="0" dirty="0">
                <a:solidFill>
                  <a:srgbClr val="444444"/>
                </a:solidFill>
                <a:effectLst/>
                <a:latin typeface="Segoe"/>
              </a:rPr>
              <a:t>Expand your landing zone: Regardless of the starting point, identify gaps in the deployed landing zone to add required components for resource organization, security, governance, compliance, and operations.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8: Innovate in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Business value consensus: If more than three months have passed since the last business value consensus, or if never completed, Identify how innovation can align to and drive business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Azure innovation guide: Use the Azure innovation guide to speed up the deployment of innovative solutions by understanding the tools and processes to help build a minimum viable product (MVP).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Innovation best practices: Combine Azure services to create a toolchain for digital invention.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Feedback loops: Develop improved feedback loops to quickly deliver impactful innovations to your customers.</a:t>
            </a:r>
          </a:p>
          <a:p>
            <a:pPr algn="l" rtl="0" fontAlgn="base"/>
            <a:r>
              <a:rPr lang="en-US" sz="1200" b="0" i="0" dirty="0">
                <a:solidFill>
                  <a:srgbClr val="444444"/>
                </a:solidFill>
                <a:effectLst/>
                <a:latin typeface="Segoe"/>
              </a:rPr>
              <a:t>​</a:t>
            </a:r>
          </a:p>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What if you want to Unblock environmental design and configuration?</a:t>
            </a:r>
            <a:r>
              <a:rPr lang="en-US" sz="1200" b="0" i="0" dirty="0">
                <a:solidFill>
                  <a:srgbClr val="444444"/>
                </a:solidFill>
                <a:effectLst/>
                <a:latin typeface="Segoe"/>
              </a:rPr>
              <a:t>​</a:t>
            </a: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12:21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tiff"/><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tiff"/><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30.jpe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 Id="rId4" Type="http://schemas.openxmlformats.org/officeDocument/2006/relationships/image" Target="../media/image34.jpe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8.xml"/><Relationship Id="rId4" Type="http://schemas.openxmlformats.org/officeDocument/2006/relationships/image" Target="../media/image38.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8.xml"/><Relationship Id="rId4" Type="http://schemas.openxmlformats.org/officeDocument/2006/relationships/image" Target="../media/image38.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8.xml"/><Relationship Id="rId4" Type="http://schemas.openxmlformats.org/officeDocument/2006/relationships/image" Target="../media/image38.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1.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2.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4" name="Picture 3" descr="Cloud illustration.">
            <a:extLst>
              <a:ext uri="{FF2B5EF4-FFF2-40B4-BE49-F238E27FC236}">
                <a16:creationId xmlns:a16="http://schemas.microsoft.com/office/drawing/2014/main" id="{51DC9882-E64E-47E7-94C2-6976A21F88BE}"/>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757733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de-DE"/>
              <a:t>Mastertitelformat bearbeiten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dirty="0"/>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a:extLst>
              <a:ext uri="{FF2B5EF4-FFF2-40B4-BE49-F238E27FC236}">
                <a16:creationId xmlns:a16="http://schemas.microsoft.com/office/drawing/2014/main" id="{3B0DF791-A46C-4D0B-B592-E04601A68BF4}"/>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4254129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4" name="Picture 3" descr="Cloud illustration">
            <a:extLst>
              <a:ext uri="{FF2B5EF4-FFF2-40B4-BE49-F238E27FC236}">
                <a16:creationId xmlns:a16="http://schemas.microsoft.com/office/drawing/2014/main" id="{E7229B32-F2EE-43C5-836B-C5A8C38F5163}"/>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573292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0A55E5C6-6A19-401A-A870-E48DBFF497B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18436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descr="Cloud illustration">
            <a:extLst>
              <a:ext uri="{FF2B5EF4-FFF2-40B4-BE49-F238E27FC236}">
                <a16:creationId xmlns:a16="http://schemas.microsoft.com/office/drawing/2014/main" id="{1D7E7E8A-93A9-4E12-9F97-DDC217F34343}"/>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122198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de-DE"/>
              <a:t>Mastertitelformat bearbeiten</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1B9F7B7-E286-4ED9-BC1F-83F576B38BA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2179054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383640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008129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8338016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3487762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8528849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507097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09369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de-DE"/>
              <a:t>Mastertitelformat bearbeiten</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9279279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5244304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8349976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853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92181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94827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4545507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5469481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3141859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235885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720760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1859943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2336223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5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51854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106027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98424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43796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5714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03427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32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6194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29556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937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989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1374865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08057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370930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87945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436216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72997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91098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95679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16631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17872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68922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6561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8568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978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6764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de-DE"/>
              <a:t>Mastertitelformat bearbeiten</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5195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47626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565180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5656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602159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9/7/2022</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193081581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1859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5789744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9/7/2022</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70517500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96232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de-DE"/>
              <a:t>Mastertitelformat bearbeiten</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4480998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09131498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90672770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3250745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87838148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43093667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97232154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00149234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41963423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587474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de-DE"/>
              <a:t>Mastertitelformat bearbeiten</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59919335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959419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587454"/>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331013080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8034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110897668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27696697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31510595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75DEDB-651E-47DF-A30F-73B6EC5EFC94}"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0123202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75DEDB-651E-47DF-A30F-73B6EC5EFC94}"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189354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de-DE"/>
              <a:t>Mastertextformat bearbeiten</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75DEDB-651E-47DF-A30F-73B6EC5EFC94}" type="datetimeFigureOut">
              <a:rPr lang="en-US" smtClean="0"/>
              <a:t>9/7/2022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94873964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75DEDB-651E-47DF-A30F-73B6EC5EFC94}" type="datetimeFigureOut">
              <a:rPr lang="en-US" smtClean="0"/>
              <a:t>9/7/2022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228230984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75DEDB-651E-47DF-A30F-73B6EC5EFC94}" type="datetimeFigureOut">
              <a:rPr lang="en-US" smtClean="0"/>
              <a:t>9/7/2022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73613200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75DEDB-651E-47DF-A30F-73B6EC5EFC94}"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17920849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75DEDB-651E-47DF-A30F-73B6EC5EFC94}"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44262893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416520165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200110767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5968520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23FA8978-02B3-4541-BCF6-2F788A6CC40F}"/>
              </a:ext>
            </a:extLst>
          </p:cNvPr>
          <p:cNvPicPr>
            <a:picLocks noChangeAspect="1"/>
          </p:cNvPicPr>
          <p:nvPr/>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3275448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4" name="Picture 3">
            <a:extLst>
              <a:ext uri="{FF2B5EF4-FFF2-40B4-BE49-F238E27FC236}">
                <a16:creationId xmlns:a16="http://schemas.microsoft.com/office/drawing/2014/main" id="{A8E740F6-F682-4A53-B8F9-F70CC558BB66}"/>
              </a:ext>
            </a:extLst>
          </p:cNvPr>
          <p:cNvPicPr>
            <a:picLocks noChangeAspect="1"/>
          </p:cNvPicPr>
          <p:nvPr/>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2914056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06EBBF54-797D-47CA-9155-60D2261665F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Cloud illustration.">
            <a:extLst>
              <a:ext uri="{FF2B5EF4-FFF2-40B4-BE49-F238E27FC236}">
                <a16:creationId xmlns:a16="http://schemas.microsoft.com/office/drawing/2014/main" id="{9F48CF08-DC89-4AF9-AFEA-386FBBC53FD4}"/>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4192305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de-DE"/>
              <a:t>Mastertextformat bearbeiten</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19471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EC821D64-7009-4A41-B38C-1FB61D7E5F75}"/>
              </a:ext>
            </a:extLst>
          </p:cNvPr>
          <p:cNvPicPr>
            <a:picLocks noChangeAspect="1"/>
          </p:cNvPicPr>
          <p:nvPr/>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160737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gray - EMF" descr="Microsoft logo, gray text version">
            <a:extLst>
              <a:ext uri="{FF2B5EF4-FFF2-40B4-BE49-F238E27FC236}">
                <a16:creationId xmlns:a16="http://schemas.microsoft.com/office/drawing/2014/main" id="{A201BC19-38E2-48E7-8520-3AD3934CDE6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36668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9646397"/>
      </p:ext>
    </p:extLst>
  </p:cSld>
  <p:clrMapOvr>
    <a:masterClrMapping/>
  </p:clrMapOvr>
  <p:transition>
    <p:fade/>
  </p:transition>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3114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446100"/>
      </p:ext>
    </p:extLst>
  </p:cSld>
  <p:clrMapOvr>
    <a:masterClrMapping/>
  </p:clrMapOvr>
  <p:transition>
    <p:fade/>
  </p:transition>
  <p:extLst>
    <p:ext uri="{DCECCB84-F9BA-43D5-87BE-67443E8EF086}">
      <p15:sldGuideLst xmlns:p15="http://schemas.microsoft.com/office/powerpoint/2012/main">
        <p15:guide id="4" orient="horz" pos="288">
          <p15:clr>
            <a:srgbClr val="5ACBF0"/>
          </p15:clr>
        </p15:guide>
        <p15:guide id="5" orient="horz" pos="1272">
          <p15:clr>
            <a:srgbClr val="5ACBF0"/>
          </p15:clr>
        </p15:guide>
        <p15:guide id="6"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272751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58893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94126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1827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1" orient="horz" pos="905">
          <p15:clr>
            <a:srgbClr val="5ACBF0"/>
          </p15:clr>
        </p15:guide>
        <p15:guide id="32" orient="horz" pos="1271">
          <p15:clr>
            <a:srgbClr val="5ACBF0"/>
          </p15:clr>
        </p15:guide>
        <p15:guide id="3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6228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de-DE"/>
              <a:t>Mastertitelformat bearbeiten</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50253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45081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57387FE4-3EBA-4EC1-809B-BFA952A5C33B}"/>
              </a:ext>
            </a:extLst>
          </p:cNvPr>
          <p:cNvPicPr>
            <a:picLocks noChangeAspect="1"/>
          </p:cNvPicPr>
          <p:nvPr/>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975119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355536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22AD601-C60B-44FE-9AB7-586AE7A20A4D}"/>
              </a:ext>
            </a:extLst>
          </p:cNvPr>
          <p:cNvPicPr>
            <a:picLocks noChangeAspect="1"/>
          </p:cNvPicPr>
          <p:nvPr/>
        </p:nvPicPr>
        <p:blipFill>
          <a:blip r:embed="rId2"/>
          <a:stretch>
            <a:fillRect/>
          </a:stretch>
        </p:blipFill>
        <p:spPr>
          <a:xfrm>
            <a:off x="8338557" y="4984965"/>
            <a:ext cx="3261138" cy="1284073"/>
          </a:xfrm>
          <a:prstGeom prst="rect">
            <a:avLst/>
          </a:prstGeom>
        </p:spPr>
      </p:pic>
      <p:pic>
        <p:nvPicPr>
          <p:cNvPr id="5" name="Picture 4">
            <a:extLst>
              <a:ext uri="{FF2B5EF4-FFF2-40B4-BE49-F238E27FC236}">
                <a16:creationId xmlns:a16="http://schemas.microsoft.com/office/drawing/2014/main" id="{4731AB60-1FE6-4473-9E69-E3F417C9624B}"/>
              </a:ext>
            </a:extLst>
          </p:cNvPr>
          <p:cNvPicPr>
            <a:picLocks noChangeAspect="1"/>
          </p:cNvPicPr>
          <p:nvPr userDrawn="1"/>
        </p:nvPicPr>
        <p:blipFill>
          <a:blip r:embed="rId3"/>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271541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709360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CAD36FB-F281-4966-BFEA-EFEAA6B09124}"/>
              </a:ext>
            </a:extLst>
          </p:cNvPr>
          <p:cNvPicPr>
            <a:picLocks noChangeAspect="1"/>
          </p:cNvPicPr>
          <p:nvPr/>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4042072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505">
          <p15:clr>
            <a:srgbClr val="5ACBF0"/>
          </p15:clr>
        </p15:guide>
        <p15:guide id="5" orient="horz" pos="2160">
          <p15:clr>
            <a:srgbClr val="FBAE40"/>
          </p15:clr>
        </p15:guide>
        <p15:guide id="6" pos="6127">
          <p15:clr>
            <a:srgbClr val="5ACBF0"/>
          </p15:clr>
        </p15:guide>
        <p15:guide id="7" orient="horz" pos="1911">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901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4" orient="horz" pos="2505">
          <p15:clr>
            <a:srgbClr val="5ACBF0"/>
          </p15:clr>
        </p15:guide>
        <p15:guide id="5" pos="6135">
          <p15:clr>
            <a:srgbClr val="5ACBF0"/>
          </p15:clr>
        </p15:guide>
        <p15:guide id="6" orient="horz" pos="191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2413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4222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de-DE"/>
              <a:t>Mastertitelformat bearbeiten</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4702845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757419"/>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guide id="5" orient="horz" pos="905">
          <p15:clr>
            <a:srgbClr val="5ACBF0"/>
          </p15:clr>
        </p15:guide>
        <p15:guide id="6"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B08D93EA-7DCD-4448-9EB3-A8C6105ECDA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54935AD0-202D-4FAC-BA37-52BC9D1BA469}"/>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135857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798651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4">
          <p15:clr>
            <a:srgbClr val="5ACBF0"/>
          </p15:clr>
        </p15:guide>
        <p15:guide id="4"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716542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94944053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1069606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8" y="1922588"/>
            <a:ext cx="9384447" cy="603539"/>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4" indent="0">
              <a:buNone/>
              <a:defRPr/>
            </a:lvl2pPr>
            <a:lvl3pPr marL="448187" indent="0">
              <a:buNone/>
              <a:defRPr/>
            </a:lvl3pPr>
            <a:lvl4pPr marL="672282" indent="0">
              <a:buNone/>
              <a:defRPr/>
            </a:lvl4pPr>
            <a:lvl5pPr marL="896375"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17" marR="0" indent="-280117" algn="l" defTabSz="91435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7" indent="0">
              <a:buNone/>
              <a:defRPr/>
            </a:lvl3pPr>
            <a:lvl4pPr marL="672282" indent="0">
              <a:buNone/>
              <a:defRPr/>
            </a:lvl4pPr>
            <a:lvl5pPr marL="896375" indent="0">
              <a:buNone/>
              <a:defRPr/>
            </a:lvl5pPr>
          </a:lstStyle>
          <a:p>
            <a:pPr lvl="0"/>
            <a:r>
              <a:rPr lang="en-US"/>
              <a:t>Paragraph title Segoe UI </a:t>
            </a:r>
            <a:r>
              <a:rPr lang="en-US" err="1"/>
              <a:t>Semibold</a:t>
            </a:r>
            <a:r>
              <a:rPr lang="en-US"/>
              <a:t> 14/18</a:t>
            </a:r>
          </a:p>
          <a:p>
            <a:pPr marL="280117" marR="0" lvl="1" indent="-280117" algn="l" defTabSz="914356"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7" marR="0" lvl="1" indent="-280117" algn="l" defTabSz="914356"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17" marR="0" indent="-280117" algn="l" defTabSz="91435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7" indent="0">
              <a:buNone/>
              <a:defRPr/>
            </a:lvl3pPr>
            <a:lvl4pPr marL="672282" indent="0">
              <a:buNone/>
              <a:defRPr/>
            </a:lvl4pPr>
            <a:lvl5pPr marL="896375" indent="0">
              <a:buNone/>
              <a:defRPr/>
            </a:lvl5pPr>
          </a:lstStyle>
          <a:p>
            <a:pPr lvl="0"/>
            <a:r>
              <a:rPr lang="en-US"/>
              <a:t>Paragraph title Segoe UI </a:t>
            </a:r>
            <a:r>
              <a:rPr lang="en-US" err="1"/>
              <a:t>Semibold</a:t>
            </a:r>
            <a:r>
              <a:rPr lang="en-US"/>
              <a:t> 14/18</a:t>
            </a:r>
          </a:p>
          <a:p>
            <a:pPr marL="280117" marR="0" lvl="1" indent="-280117" algn="l" defTabSz="914356"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7" marR="0" lvl="1" indent="-280117" algn="l" defTabSz="914356"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17" marR="0" indent="-280117" algn="l" defTabSz="91435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7" indent="0">
              <a:buNone/>
              <a:defRPr/>
            </a:lvl3pPr>
            <a:lvl4pPr marL="672282" indent="0">
              <a:buNone/>
              <a:defRPr/>
            </a:lvl4pPr>
            <a:lvl5pPr marL="896375" indent="0">
              <a:buNone/>
              <a:defRPr/>
            </a:lvl5pPr>
          </a:lstStyle>
          <a:p>
            <a:pPr lvl="0"/>
            <a:r>
              <a:rPr lang="en-US"/>
              <a:t>Paragraph title Segoe UI </a:t>
            </a:r>
            <a:r>
              <a:rPr lang="en-US" err="1"/>
              <a:t>Semibold</a:t>
            </a:r>
            <a:r>
              <a:rPr lang="en-US"/>
              <a:t> 14/18</a:t>
            </a:r>
          </a:p>
          <a:p>
            <a:pPr marL="280117" marR="0" lvl="1" indent="-280117" algn="l" defTabSz="914356"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7" marR="0" lvl="1" indent="-280117" algn="l" defTabSz="914356"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7"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402883695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66748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4"/>
            <a:ext cx="6669659" cy="430901"/>
          </a:xfrm>
        </p:spPr>
        <p:txBody>
          <a:bodyPr anchor="ctr" anchorCtr="0"/>
          <a:lstStyle>
            <a:lvl1pPr marL="0" indent="0">
              <a:spcAft>
                <a:spcPts val="1200"/>
              </a:spcAft>
              <a:buNone/>
              <a:defRPr sz="2800">
                <a:latin typeface="+mn-lt"/>
              </a:defRPr>
            </a:lvl1pPr>
            <a:lvl2pPr marL="22855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8"/>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4888725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987589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439554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77442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472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7889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722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918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54317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909118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99044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12993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de-DE"/>
              <a:t>Mastertitelformat bearbeiten</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6615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14880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81264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06317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7615818"/>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8230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3248395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3041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383693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9522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8908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90145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49213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749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1131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396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7588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88327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15284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67193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87CB-8066-4945-A37F-7D2B25C527D7}"/>
              </a:ext>
            </a:extLst>
          </p:cNvPr>
          <p:cNvSpPr>
            <a:spLocks noGrp="1"/>
          </p:cNvSpPr>
          <p:nvPr>
            <p:ph type="title"/>
          </p:nvPr>
        </p:nvSpPr>
        <p:spPr/>
        <p:txBody>
          <a:bodyPr/>
          <a:lstStyle/>
          <a:p>
            <a:r>
              <a:rPr lang="en-US"/>
              <a:t>Click to edit Master title style</a:t>
            </a:r>
            <a:endParaRPr lang="hu-HU"/>
          </a:p>
        </p:txBody>
      </p:sp>
      <p:sp>
        <p:nvSpPr>
          <p:cNvPr id="3" name="Content Placeholder 2">
            <a:extLst>
              <a:ext uri="{FF2B5EF4-FFF2-40B4-BE49-F238E27FC236}">
                <a16:creationId xmlns:a16="http://schemas.microsoft.com/office/drawing/2014/main" id="{8F7AC7A7-8D31-4616-947B-8E20D1BACD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Date Placeholder 3">
            <a:extLst>
              <a:ext uri="{FF2B5EF4-FFF2-40B4-BE49-F238E27FC236}">
                <a16:creationId xmlns:a16="http://schemas.microsoft.com/office/drawing/2014/main" id="{9C25624F-5776-4C36-80CB-C232FDF7F406}"/>
              </a:ext>
            </a:extLst>
          </p:cNvPr>
          <p:cNvSpPr>
            <a:spLocks noGrp="1"/>
          </p:cNvSpPr>
          <p:nvPr>
            <p:ph type="dt" sz="half" idx="10"/>
          </p:nvPr>
        </p:nvSpPr>
        <p:spPr/>
        <p:txBody>
          <a:bodyPr/>
          <a:lstStyle/>
          <a:p>
            <a:fld id="{925ABD49-AC51-4F12-B7FB-86F6FF1C795E}" type="datetimeFigureOut">
              <a:rPr lang="hu-HU" smtClean="0"/>
              <a:t>2022. 09. 07.</a:t>
            </a:fld>
            <a:endParaRPr lang="hu-HU"/>
          </a:p>
        </p:txBody>
      </p:sp>
      <p:sp>
        <p:nvSpPr>
          <p:cNvPr id="5" name="Footer Placeholder 4">
            <a:extLst>
              <a:ext uri="{FF2B5EF4-FFF2-40B4-BE49-F238E27FC236}">
                <a16:creationId xmlns:a16="http://schemas.microsoft.com/office/drawing/2014/main" id="{75F6B5FA-048B-4B45-B5D1-694299C0EB56}"/>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75637E6E-F55C-4147-A70F-FF22D8A44019}"/>
              </a:ext>
            </a:extLst>
          </p:cNvPr>
          <p:cNvSpPr>
            <a:spLocks noGrp="1"/>
          </p:cNvSpPr>
          <p:nvPr>
            <p:ph type="sldNum" sz="quarter" idx="12"/>
          </p:nvPr>
        </p:nvSpPr>
        <p:spPr/>
        <p:txBody>
          <a:bodyPr/>
          <a:lstStyle/>
          <a:p>
            <a:fld id="{3048CEAC-5DB2-4F06-871B-445D9A87F3A2}" type="slidenum">
              <a:rPr lang="hu-HU" smtClean="0"/>
              <a:t>‹#›</a:t>
            </a:fld>
            <a:endParaRPr lang="hu-HU"/>
          </a:p>
        </p:txBody>
      </p:sp>
    </p:spTree>
    <p:extLst>
      <p:ext uri="{BB962C8B-B14F-4D97-AF65-F5344CB8AC3E}">
        <p14:creationId xmlns:p14="http://schemas.microsoft.com/office/powerpoint/2010/main" val="164088821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0167C-96EC-4D0D-9846-68D04E74AF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EFC7851-0137-4FD3-A785-1B00CFEB33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3645DBD-5C9F-4C53-9E84-91F262E7B4DE}"/>
              </a:ext>
            </a:extLst>
          </p:cNvPr>
          <p:cNvSpPr>
            <a:spLocks noGrp="1"/>
          </p:cNvSpPr>
          <p:nvPr>
            <p:ph type="dt" sz="half" idx="10"/>
          </p:nvPr>
        </p:nvSpPr>
        <p:spPr/>
        <p:txBody>
          <a:bodyPr/>
          <a:lstStyle/>
          <a:p>
            <a:fld id="{5E61E140-30FD-4864-8BCF-928C44D0A730}" type="datetimeFigureOut">
              <a:rPr lang="en-CA" smtClean="0"/>
              <a:t>2022-09-07</a:t>
            </a:fld>
            <a:endParaRPr lang="en-CA"/>
          </a:p>
        </p:txBody>
      </p:sp>
      <p:sp>
        <p:nvSpPr>
          <p:cNvPr id="5" name="Footer Placeholder 4">
            <a:extLst>
              <a:ext uri="{FF2B5EF4-FFF2-40B4-BE49-F238E27FC236}">
                <a16:creationId xmlns:a16="http://schemas.microsoft.com/office/drawing/2014/main" id="{4DD54039-0E1E-487E-AF58-D4B3078D0EA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35FE6A3-38F1-4AD9-9E43-645525C8904A}"/>
              </a:ext>
            </a:extLst>
          </p:cNvPr>
          <p:cNvSpPr>
            <a:spLocks noGrp="1"/>
          </p:cNvSpPr>
          <p:nvPr>
            <p:ph type="sldNum" sz="quarter" idx="12"/>
          </p:nvPr>
        </p:nvSpPr>
        <p:spPr/>
        <p:txBody>
          <a:bodyPr/>
          <a:lstStyle/>
          <a:p>
            <a:fld id="{7AF90234-E131-4345-B22A-C548DD241D9B}" type="slidenum">
              <a:rPr lang="en-CA" smtClean="0"/>
              <a:t>‹#›</a:t>
            </a:fld>
            <a:endParaRPr lang="en-CA"/>
          </a:p>
        </p:txBody>
      </p:sp>
    </p:spTree>
    <p:extLst>
      <p:ext uri="{BB962C8B-B14F-4D97-AF65-F5344CB8AC3E}">
        <p14:creationId xmlns:p14="http://schemas.microsoft.com/office/powerpoint/2010/main" val="107006340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42A18-7FC8-EC94-F0EB-227F9A9C1A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0EBD8AE-E066-491E-4A4B-F295747A2C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E8833D0-ACBB-2F2A-8D6E-842B0EDFD859}"/>
              </a:ext>
            </a:extLst>
          </p:cNvPr>
          <p:cNvSpPr>
            <a:spLocks noGrp="1"/>
          </p:cNvSpPr>
          <p:nvPr>
            <p:ph type="dt" sz="half" idx="10"/>
          </p:nvPr>
        </p:nvSpPr>
        <p:spPr/>
        <p:txBody>
          <a:bodyPr/>
          <a:lstStyle/>
          <a:p>
            <a:fld id="{A785176D-6BFD-4F11-9B1A-F323D983C911}" type="datetimeFigureOut">
              <a:rPr lang="en-GB" smtClean="0"/>
              <a:t>07/09/2022</a:t>
            </a:fld>
            <a:endParaRPr lang="en-GB"/>
          </a:p>
        </p:txBody>
      </p:sp>
      <p:sp>
        <p:nvSpPr>
          <p:cNvPr id="5" name="Footer Placeholder 4">
            <a:extLst>
              <a:ext uri="{FF2B5EF4-FFF2-40B4-BE49-F238E27FC236}">
                <a16:creationId xmlns:a16="http://schemas.microsoft.com/office/drawing/2014/main" id="{B6B3AF76-2DB3-16C9-28AE-CD154FFAA2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AA06831-A0C1-49C7-0074-1FE42F861BA1}"/>
              </a:ext>
            </a:extLst>
          </p:cNvPr>
          <p:cNvSpPr>
            <a:spLocks noGrp="1"/>
          </p:cNvSpPr>
          <p:nvPr>
            <p:ph type="sldNum" sz="quarter" idx="12"/>
          </p:nvPr>
        </p:nvSpPr>
        <p:spPr/>
        <p:txBody>
          <a:bodyPr/>
          <a:lstStyle/>
          <a:p>
            <a:fld id="{DD6B894C-45FF-4E99-A94F-6ECBE4C47FA9}" type="slidenum">
              <a:rPr lang="en-GB" smtClean="0"/>
              <a:t>‹#›</a:t>
            </a:fld>
            <a:endParaRPr lang="en-GB"/>
          </a:p>
        </p:txBody>
      </p:sp>
    </p:spTree>
    <p:extLst>
      <p:ext uri="{BB962C8B-B14F-4D97-AF65-F5344CB8AC3E}">
        <p14:creationId xmlns:p14="http://schemas.microsoft.com/office/powerpoint/2010/main" val="1066959761"/>
      </p:ext>
    </p:extLst>
  </p:cSld>
  <p:clrMapOvr>
    <a:masterClrMapping/>
  </p:clrMapOvr>
  <p:hf sldNum="0" hdr="0" ftr="0" dt="0"/>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8AA5-F02F-38A0-0FC2-2E9D7AF3E5E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1504ABD-ABB1-7712-20BF-16142BBFD2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89076DF-BAD9-B85E-7B39-E8D9079BF98E}"/>
              </a:ext>
            </a:extLst>
          </p:cNvPr>
          <p:cNvSpPr>
            <a:spLocks noGrp="1"/>
          </p:cNvSpPr>
          <p:nvPr>
            <p:ph type="dt" sz="half" idx="10"/>
          </p:nvPr>
        </p:nvSpPr>
        <p:spPr/>
        <p:txBody>
          <a:bodyPr/>
          <a:lstStyle/>
          <a:p>
            <a:fld id="{A785176D-6BFD-4F11-9B1A-F323D983C911}" type="datetimeFigureOut">
              <a:rPr lang="en-GB" smtClean="0"/>
              <a:t>07/09/2022</a:t>
            </a:fld>
            <a:endParaRPr lang="en-GB"/>
          </a:p>
        </p:txBody>
      </p:sp>
      <p:sp>
        <p:nvSpPr>
          <p:cNvPr id="5" name="Footer Placeholder 4">
            <a:extLst>
              <a:ext uri="{FF2B5EF4-FFF2-40B4-BE49-F238E27FC236}">
                <a16:creationId xmlns:a16="http://schemas.microsoft.com/office/drawing/2014/main" id="{3BEB52BB-558B-E4BB-110A-A573417191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F62020-B124-10B5-630E-A7CD493AE42F}"/>
              </a:ext>
            </a:extLst>
          </p:cNvPr>
          <p:cNvSpPr>
            <a:spLocks noGrp="1"/>
          </p:cNvSpPr>
          <p:nvPr>
            <p:ph type="sldNum" sz="quarter" idx="12"/>
          </p:nvPr>
        </p:nvSpPr>
        <p:spPr/>
        <p:txBody>
          <a:bodyPr/>
          <a:lstStyle/>
          <a:p>
            <a:fld id="{DD6B894C-45FF-4E99-A94F-6ECBE4C47FA9}" type="slidenum">
              <a:rPr lang="en-GB" smtClean="0"/>
              <a:t>‹#›</a:t>
            </a:fld>
            <a:endParaRPr lang="en-GB"/>
          </a:p>
        </p:txBody>
      </p:sp>
    </p:spTree>
    <p:extLst>
      <p:ext uri="{BB962C8B-B14F-4D97-AF65-F5344CB8AC3E}">
        <p14:creationId xmlns:p14="http://schemas.microsoft.com/office/powerpoint/2010/main" val="89180710"/>
      </p:ext>
    </p:extLst>
  </p:cSld>
  <p:clrMapOvr>
    <a:masterClrMapping/>
  </p:clrMapOvr>
  <p:hf sldNum="0" hdr="0" ftr="0" dt="0"/>
</p:sldLayout>
</file>

<file path=ppt/slideLayouts/slideLayout2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19F97-046E-16FB-1B22-E2FD382338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EFBBB3-6E10-4DFE-0E6D-C52D020F3E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E52F1E-55EF-FC0A-10EE-542BD8EE2705}"/>
              </a:ext>
            </a:extLst>
          </p:cNvPr>
          <p:cNvSpPr>
            <a:spLocks noGrp="1"/>
          </p:cNvSpPr>
          <p:nvPr>
            <p:ph type="dt" sz="half" idx="10"/>
          </p:nvPr>
        </p:nvSpPr>
        <p:spPr/>
        <p:txBody>
          <a:bodyPr/>
          <a:lstStyle/>
          <a:p>
            <a:fld id="{A785176D-6BFD-4F11-9B1A-F323D983C911}" type="datetimeFigureOut">
              <a:rPr lang="en-GB" smtClean="0"/>
              <a:t>07/09/2022</a:t>
            </a:fld>
            <a:endParaRPr lang="en-GB"/>
          </a:p>
        </p:txBody>
      </p:sp>
      <p:sp>
        <p:nvSpPr>
          <p:cNvPr id="5" name="Footer Placeholder 4">
            <a:extLst>
              <a:ext uri="{FF2B5EF4-FFF2-40B4-BE49-F238E27FC236}">
                <a16:creationId xmlns:a16="http://schemas.microsoft.com/office/drawing/2014/main" id="{0190739C-2B84-972F-CB50-2F28A85944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E08257-876A-1CA1-A988-1FB1DCAA93DA}"/>
              </a:ext>
            </a:extLst>
          </p:cNvPr>
          <p:cNvSpPr>
            <a:spLocks noGrp="1"/>
          </p:cNvSpPr>
          <p:nvPr>
            <p:ph type="sldNum" sz="quarter" idx="12"/>
          </p:nvPr>
        </p:nvSpPr>
        <p:spPr/>
        <p:txBody>
          <a:bodyPr/>
          <a:lstStyle/>
          <a:p>
            <a:fld id="{DD6B894C-45FF-4E99-A94F-6ECBE4C47FA9}" type="slidenum">
              <a:rPr lang="en-GB" smtClean="0"/>
              <a:t>‹#›</a:t>
            </a:fld>
            <a:endParaRPr lang="en-GB"/>
          </a:p>
        </p:txBody>
      </p:sp>
    </p:spTree>
    <p:extLst>
      <p:ext uri="{BB962C8B-B14F-4D97-AF65-F5344CB8AC3E}">
        <p14:creationId xmlns:p14="http://schemas.microsoft.com/office/powerpoint/2010/main" val="2670647959"/>
      </p:ext>
    </p:extLst>
  </p:cSld>
  <p:clrMapOvr>
    <a:masterClrMapping/>
  </p:clrMapOvr>
  <p:hf sldNum="0" hdr="0" ftr="0" dt="0"/>
</p:sldLayout>
</file>

<file path=ppt/slideLayouts/slideLayout2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F013C-9CE2-9E24-D172-DA21ACD7D81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B7D0E11-7A65-1FC2-E12B-986D52B675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D081C8C-3342-C1EA-BC71-AEB331F5EF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D9F6FD2-AF4D-792D-1F73-B5D2FD0E966F}"/>
              </a:ext>
            </a:extLst>
          </p:cNvPr>
          <p:cNvSpPr>
            <a:spLocks noGrp="1"/>
          </p:cNvSpPr>
          <p:nvPr>
            <p:ph type="dt" sz="half" idx="10"/>
          </p:nvPr>
        </p:nvSpPr>
        <p:spPr/>
        <p:txBody>
          <a:bodyPr/>
          <a:lstStyle/>
          <a:p>
            <a:fld id="{A785176D-6BFD-4F11-9B1A-F323D983C911}" type="datetimeFigureOut">
              <a:rPr lang="en-GB" smtClean="0"/>
              <a:t>07/09/2022</a:t>
            </a:fld>
            <a:endParaRPr lang="en-GB"/>
          </a:p>
        </p:txBody>
      </p:sp>
      <p:sp>
        <p:nvSpPr>
          <p:cNvPr id="6" name="Footer Placeholder 5">
            <a:extLst>
              <a:ext uri="{FF2B5EF4-FFF2-40B4-BE49-F238E27FC236}">
                <a16:creationId xmlns:a16="http://schemas.microsoft.com/office/drawing/2014/main" id="{80BCB9B5-D615-21EB-E16A-585B3E9881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1756119-5C42-4685-E06C-CE54F303B043}"/>
              </a:ext>
            </a:extLst>
          </p:cNvPr>
          <p:cNvSpPr>
            <a:spLocks noGrp="1"/>
          </p:cNvSpPr>
          <p:nvPr>
            <p:ph type="sldNum" sz="quarter" idx="12"/>
          </p:nvPr>
        </p:nvSpPr>
        <p:spPr/>
        <p:txBody>
          <a:bodyPr/>
          <a:lstStyle/>
          <a:p>
            <a:fld id="{DD6B894C-45FF-4E99-A94F-6ECBE4C47FA9}" type="slidenum">
              <a:rPr lang="en-GB" smtClean="0"/>
              <a:t>‹#›</a:t>
            </a:fld>
            <a:endParaRPr lang="en-GB"/>
          </a:p>
        </p:txBody>
      </p:sp>
    </p:spTree>
    <p:extLst>
      <p:ext uri="{BB962C8B-B14F-4D97-AF65-F5344CB8AC3E}">
        <p14:creationId xmlns:p14="http://schemas.microsoft.com/office/powerpoint/2010/main" val="1738775170"/>
      </p:ext>
    </p:extLst>
  </p:cSld>
  <p:clrMapOvr>
    <a:masterClrMapping/>
  </p:clrMapOvr>
  <p:hf sldNum="0"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828E9-393F-40F9-1C36-F111094A37F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D3CD24-D840-B2FB-D41A-3780FDF5B7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F09884-749F-8D21-E193-176CB6ED9E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73C510C-B3DA-E69C-2C9B-D1D2E7E8EC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C56BFC-BB27-6E0A-BA81-74D9D623E7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639C9A7-4A29-0FE2-97F7-EF10C373CD5C}"/>
              </a:ext>
            </a:extLst>
          </p:cNvPr>
          <p:cNvSpPr>
            <a:spLocks noGrp="1"/>
          </p:cNvSpPr>
          <p:nvPr>
            <p:ph type="dt" sz="half" idx="10"/>
          </p:nvPr>
        </p:nvSpPr>
        <p:spPr/>
        <p:txBody>
          <a:bodyPr/>
          <a:lstStyle/>
          <a:p>
            <a:fld id="{A785176D-6BFD-4F11-9B1A-F323D983C911}" type="datetimeFigureOut">
              <a:rPr lang="en-GB" smtClean="0"/>
              <a:t>07/09/2022</a:t>
            </a:fld>
            <a:endParaRPr lang="en-GB"/>
          </a:p>
        </p:txBody>
      </p:sp>
      <p:sp>
        <p:nvSpPr>
          <p:cNvPr id="8" name="Footer Placeholder 7">
            <a:extLst>
              <a:ext uri="{FF2B5EF4-FFF2-40B4-BE49-F238E27FC236}">
                <a16:creationId xmlns:a16="http://schemas.microsoft.com/office/drawing/2014/main" id="{3479E524-15BC-B556-F8B4-7CFFE45C47F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8B2D66B-6993-6D0E-31F5-456840D6910A}"/>
              </a:ext>
            </a:extLst>
          </p:cNvPr>
          <p:cNvSpPr>
            <a:spLocks noGrp="1"/>
          </p:cNvSpPr>
          <p:nvPr>
            <p:ph type="sldNum" sz="quarter" idx="12"/>
          </p:nvPr>
        </p:nvSpPr>
        <p:spPr/>
        <p:txBody>
          <a:bodyPr/>
          <a:lstStyle/>
          <a:p>
            <a:fld id="{DD6B894C-45FF-4E99-A94F-6ECBE4C47FA9}" type="slidenum">
              <a:rPr lang="en-GB" smtClean="0"/>
              <a:t>‹#›</a:t>
            </a:fld>
            <a:endParaRPr lang="en-GB"/>
          </a:p>
        </p:txBody>
      </p:sp>
    </p:spTree>
    <p:extLst>
      <p:ext uri="{BB962C8B-B14F-4D97-AF65-F5344CB8AC3E}">
        <p14:creationId xmlns:p14="http://schemas.microsoft.com/office/powerpoint/2010/main" val="2383460169"/>
      </p:ext>
    </p:extLst>
  </p:cSld>
  <p:clrMapOvr>
    <a:masterClrMapping/>
  </p:clrMapOvr>
  <p:hf sldNum="0" hdr="0" ftr="0" dt="0"/>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05CA4-4C81-189E-2BEB-95080D01672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5ECB47F-A142-9887-CB4B-7F8F196EEC23}"/>
              </a:ext>
            </a:extLst>
          </p:cNvPr>
          <p:cNvSpPr>
            <a:spLocks noGrp="1"/>
          </p:cNvSpPr>
          <p:nvPr>
            <p:ph type="dt" sz="half" idx="10"/>
          </p:nvPr>
        </p:nvSpPr>
        <p:spPr/>
        <p:txBody>
          <a:bodyPr/>
          <a:lstStyle/>
          <a:p>
            <a:fld id="{A785176D-6BFD-4F11-9B1A-F323D983C911}" type="datetimeFigureOut">
              <a:rPr lang="en-GB" smtClean="0"/>
              <a:t>07/09/2022</a:t>
            </a:fld>
            <a:endParaRPr lang="en-GB"/>
          </a:p>
        </p:txBody>
      </p:sp>
      <p:sp>
        <p:nvSpPr>
          <p:cNvPr id="4" name="Footer Placeholder 3">
            <a:extLst>
              <a:ext uri="{FF2B5EF4-FFF2-40B4-BE49-F238E27FC236}">
                <a16:creationId xmlns:a16="http://schemas.microsoft.com/office/drawing/2014/main" id="{314C44AF-F3A7-39D4-6458-D76AE208EEE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14F6450-4C2F-4003-FF71-45DB265AE14C}"/>
              </a:ext>
            </a:extLst>
          </p:cNvPr>
          <p:cNvSpPr>
            <a:spLocks noGrp="1"/>
          </p:cNvSpPr>
          <p:nvPr>
            <p:ph type="sldNum" sz="quarter" idx="12"/>
          </p:nvPr>
        </p:nvSpPr>
        <p:spPr/>
        <p:txBody>
          <a:bodyPr/>
          <a:lstStyle/>
          <a:p>
            <a:fld id="{DD6B894C-45FF-4E99-A94F-6ECBE4C47FA9}" type="slidenum">
              <a:rPr lang="en-GB" smtClean="0"/>
              <a:t>‹#›</a:t>
            </a:fld>
            <a:endParaRPr lang="en-GB"/>
          </a:p>
        </p:txBody>
      </p:sp>
    </p:spTree>
    <p:extLst>
      <p:ext uri="{BB962C8B-B14F-4D97-AF65-F5344CB8AC3E}">
        <p14:creationId xmlns:p14="http://schemas.microsoft.com/office/powerpoint/2010/main" val="282578621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E74EDF-17C9-3EC0-2827-7AD20395994F}"/>
              </a:ext>
            </a:extLst>
          </p:cNvPr>
          <p:cNvSpPr>
            <a:spLocks noGrp="1"/>
          </p:cNvSpPr>
          <p:nvPr>
            <p:ph type="dt" sz="half" idx="10"/>
          </p:nvPr>
        </p:nvSpPr>
        <p:spPr/>
        <p:txBody>
          <a:bodyPr/>
          <a:lstStyle/>
          <a:p>
            <a:fld id="{A785176D-6BFD-4F11-9B1A-F323D983C911}" type="datetimeFigureOut">
              <a:rPr lang="en-GB" smtClean="0"/>
              <a:t>07/09/2022</a:t>
            </a:fld>
            <a:endParaRPr lang="en-GB"/>
          </a:p>
        </p:txBody>
      </p:sp>
      <p:sp>
        <p:nvSpPr>
          <p:cNvPr id="3" name="Footer Placeholder 2">
            <a:extLst>
              <a:ext uri="{FF2B5EF4-FFF2-40B4-BE49-F238E27FC236}">
                <a16:creationId xmlns:a16="http://schemas.microsoft.com/office/drawing/2014/main" id="{303E3C2E-6ACF-7EE7-E932-9613B08649B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0386C0C-E051-D93B-26D1-B61EDDE3382A}"/>
              </a:ext>
            </a:extLst>
          </p:cNvPr>
          <p:cNvSpPr>
            <a:spLocks noGrp="1"/>
          </p:cNvSpPr>
          <p:nvPr>
            <p:ph type="sldNum" sz="quarter" idx="12"/>
          </p:nvPr>
        </p:nvSpPr>
        <p:spPr/>
        <p:txBody>
          <a:bodyPr/>
          <a:lstStyle/>
          <a:p>
            <a:fld id="{DD6B894C-45FF-4E99-A94F-6ECBE4C47FA9}" type="slidenum">
              <a:rPr lang="en-GB" smtClean="0"/>
              <a:t>‹#›</a:t>
            </a:fld>
            <a:endParaRPr lang="en-GB"/>
          </a:p>
        </p:txBody>
      </p:sp>
    </p:spTree>
    <p:extLst>
      <p:ext uri="{BB962C8B-B14F-4D97-AF65-F5344CB8AC3E}">
        <p14:creationId xmlns:p14="http://schemas.microsoft.com/office/powerpoint/2010/main" val="242101770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5EE2-0CF1-D077-155C-90A41F4B65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001B200-A5D5-805C-3C43-E11F32324F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D299827-E3AB-EC78-34BE-618B203947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9E5689-3665-F61A-B355-77C38C9BBCE1}"/>
              </a:ext>
            </a:extLst>
          </p:cNvPr>
          <p:cNvSpPr>
            <a:spLocks noGrp="1"/>
          </p:cNvSpPr>
          <p:nvPr>
            <p:ph type="dt" sz="half" idx="10"/>
          </p:nvPr>
        </p:nvSpPr>
        <p:spPr/>
        <p:txBody>
          <a:bodyPr/>
          <a:lstStyle/>
          <a:p>
            <a:fld id="{A785176D-6BFD-4F11-9B1A-F323D983C911}" type="datetimeFigureOut">
              <a:rPr lang="en-GB" smtClean="0"/>
              <a:t>07/09/2022</a:t>
            </a:fld>
            <a:endParaRPr lang="en-GB"/>
          </a:p>
        </p:txBody>
      </p:sp>
      <p:sp>
        <p:nvSpPr>
          <p:cNvPr id="6" name="Footer Placeholder 5">
            <a:extLst>
              <a:ext uri="{FF2B5EF4-FFF2-40B4-BE49-F238E27FC236}">
                <a16:creationId xmlns:a16="http://schemas.microsoft.com/office/drawing/2014/main" id="{2C3FC9F9-44F4-3301-0E7A-4855B7C4404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539EE83-D526-A058-20EF-94F212F2085E}"/>
              </a:ext>
            </a:extLst>
          </p:cNvPr>
          <p:cNvSpPr>
            <a:spLocks noGrp="1"/>
          </p:cNvSpPr>
          <p:nvPr>
            <p:ph type="sldNum" sz="quarter" idx="12"/>
          </p:nvPr>
        </p:nvSpPr>
        <p:spPr/>
        <p:txBody>
          <a:bodyPr/>
          <a:lstStyle/>
          <a:p>
            <a:fld id="{DD6B894C-45FF-4E99-A94F-6ECBE4C47FA9}" type="slidenum">
              <a:rPr lang="en-GB" smtClean="0"/>
              <a:t>‹#›</a:t>
            </a:fld>
            <a:endParaRPr lang="en-GB"/>
          </a:p>
        </p:txBody>
      </p:sp>
    </p:spTree>
    <p:extLst>
      <p:ext uri="{BB962C8B-B14F-4D97-AF65-F5344CB8AC3E}">
        <p14:creationId xmlns:p14="http://schemas.microsoft.com/office/powerpoint/2010/main" val="1984332535"/>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de-DE"/>
              <a:t>Mastertitelformat bearbeiten</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649CA-549B-565C-348C-1F9E80E437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A4E0350-A795-7302-18BC-A47D59F46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D5C7F1-57A2-4461-CE2F-050542DF4B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1D38C6-72F1-9CE6-4F81-E3783753CB93}"/>
              </a:ext>
            </a:extLst>
          </p:cNvPr>
          <p:cNvSpPr>
            <a:spLocks noGrp="1"/>
          </p:cNvSpPr>
          <p:nvPr>
            <p:ph type="dt" sz="half" idx="10"/>
          </p:nvPr>
        </p:nvSpPr>
        <p:spPr/>
        <p:txBody>
          <a:bodyPr/>
          <a:lstStyle/>
          <a:p>
            <a:fld id="{A785176D-6BFD-4F11-9B1A-F323D983C911}" type="datetimeFigureOut">
              <a:rPr lang="en-GB" smtClean="0"/>
              <a:t>07/09/2022</a:t>
            </a:fld>
            <a:endParaRPr lang="en-GB"/>
          </a:p>
        </p:txBody>
      </p:sp>
      <p:sp>
        <p:nvSpPr>
          <p:cNvPr id="6" name="Footer Placeholder 5">
            <a:extLst>
              <a:ext uri="{FF2B5EF4-FFF2-40B4-BE49-F238E27FC236}">
                <a16:creationId xmlns:a16="http://schemas.microsoft.com/office/drawing/2014/main" id="{B14AF2C3-9FFE-D214-3671-F57B76E6203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BBBCB95-13C3-4171-4AD6-D91BB90249B9}"/>
              </a:ext>
            </a:extLst>
          </p:cNvPr>
          <p:cNvSpPr>
            <a:spLocks noGrp="1"/>
          </p:cNvSpPr>
          <p:nvPr>
            <p:ph type="sldNum" sz="quarter" idx="12"/>
          </p:nvPr>
        </p:nvSpPr>
        <p:spPr/>
        <p:txBody>
          <a:bodyPr/>
          <a:lstStyle/>
          <a:p>
            <a:fld id="{DD6B894C-45FF-4E99-A94F-6ECBE4C47FA9}" type="slidenum">
              <a:rPr lang="en-GB" smtClean="0"/>
              <a:t>‹#›</a:t>
            </a:fld>
            <a:endParaRPr lang="en-GB"/>
          </a:p>
        </p:txBody>
      </p:sp>
    </p:spTree>
    <p:extLst>
      <p:ext uri="{BB962C8B-B14F-4D97-AF65-F5344CB8AC3E}">
        <p14:creationId xmlns:p14="http://schemas.microsoft.com/office/powerpoint/2010/main" val="3092404614"/>
      </p:ext>
    </p:extLst>
  </p:cSld>
  <p:clrMapOvr>
    <a:masterClrMapping/>
  </p:clrMapOvr>
  <p:hf sldNum="0"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E696-3CC2-13BC-7811-325AE609132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9FDFF4F-7349-33A9-4B7D-B5689C2AD1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D66E49-7847-DE25-8DA7-800F8CDA4E9C}"/>
              </a:ext>
            </a:extLst>
          </p:cNvPr>
          <p:cNvSpPr>
            <a:spLocks noGrp="1"/>
          </p:cNvSpPr>
          <p:nvPr>
            <p:ph type="dt" sz="half" idx="10"/>
          </p:nvPr>
        </p:nvSpPr>
        <p:spPr/>
        <p:txBody>
          <a:bodyPr/>
          <a:lstStyle/>
          <a:p>
            <a:fld id="{A785176D-6BFD-4F11-9B1A-F323D983C911}" type="datetimeFigureOut">
              <a:rPr lang="en-GB" smtClean="0"/>
              <a:t>07/09/2022</a:t>
            </a:fld>
            <a:endParaRPr lang="en-GB"/>
          </a:p>
        </p:txBody>
      </p:sp>
      <p:sp>
        <p:nvSpPr>
          <p:cNvPr id="5" name="Footer Placeholder 4">
            <a:extLst>
              <a:ext uri="{FF2B5EF4-FFF2-40B4-BE49-F238E27FC236}">
                <a16:creationId xmlns:a16="http://schemas.microsoft.com/office/drawing/2014/main" id="{1748161E-710D-1C7A-C908-7EF311270D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21F5955-DA0C-D476-B2DE-2C870C05E9E6}"/>
              </a:ext>
            </a:extLst>
          </p:cNvPr>
          <p:cNvSpPr>
            <a:spLocks noGrp="1"/>
          </p:cNvSpPr>
          <p:nvPr>
            <p:ph type="sldNum" sz="quarter" idx="12"/>
          </p:nvPr>
        </p:nvSpPr>
        <p:spPr/>
        <p:txBody>
          <a:bodyPr/>
          <a:lstStyle/>
          <a:p>
            <a:fld id="{DD6B894C-45FF-4E99-A94F-6ECBE4C47FA9}" type="slidenum">
              <a:rPr lang="en-GB" smtClean="0"/>
              <a:t>‹#›</a:t>
            </a:fld>
            <a:endParaRPr lang="en-GB"/>
          </a:p>
        </p:txBody>
      </p:sp>
    </p:spTree>
    <p:extLst>
      <p:ext uri="{BB962C8B-B14F-4D97-AF65-F5344CB8AC3E}">
        <p14:creationId xmlns:p14="http://schemas.microsoft.com/office/powerpoint/2010/main" val="3481106187"/>
      </p:ext>
    </p:extLst>
  </p:cSld>
  <p:clrMapOvr>
    <a:masterClrMapping/>
  </p:clrMapOvr>
  <p:hf sldNum="0"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A538D4-E19A-CF6E-BDC1-6EE3B829FB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43272EE-772F-7699-FFD5-195132FD3D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691E54E-2946-CE30-5AF1-9F03542265F7}"/>
              </a:ext>
            </a:extLst>
          </p:cNvPr>
          <p:cNvSpPr>
            <a:spLocks noGrp="1"/>
          </p:cNvSpPr>
          <p:nvPr>
            <p:ph type="dt" sz="half" idx="10"/>
          </p:nvPr>
        </p:nvSpPr>
        <p:spPr/>
        <p:txBody>
          <a:bodyPr/>
          <a:lstStyle/>
          <a:p>
            <a:fld id="{A785176D-6BFD-4F11-9B1A-F323D983C911}" type="datetimeFigureOut">
              <a:rPr lang="en-GB" smtClean="0"/>
              <a:t>07/09/2022</a:t>
            </a:fld>
            <a:endParaRPr lang="en-GB"/>
          </a:p>
        </p:txBody>
      </p:sp>
      <p:sp>
        <p:nvSpPr>
          <p:cNvPr id="5" name="Footer Placeholder 4">
            <a:extLst>
              <a:ext uri="{FF2B5EF4-FFF2-40B4-BE49-F238E27FC236}">
                <a16:creationId xmlns:a16="http://schemas.microsoft.com/office/drawing/2014/main" id="{FEE4BFF7-C142-B329-24CB-74D5A42D7B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C0B06A-D184-05F6-EF56-4A93B9B4CF0F}"/>
              </a:ext>
            </a:extLst>
          </p:cNvPr>
          <p:cNvSpPr>
            <a:spLocks noGrp="1"/>
          </p:cNvSpPr>
          <p:nvPr>
            <p:ph type="sldNum" sz="quarter" idx="12"/>
          </p:nvPr>
        </p:nvSpPr>
        <p:spPr/>
        <p:txBody>
          <a:bodyPr/>
          <a:lstStyle/>
          <a:p>
            <a:fld id="{DD6B894C-45FF-4E99-A94F-6ECBE4C47FA9}" type="slidenum">
              <a:rPr lang="en-GB" smtClean="0"/>
              <a:t>‹#›</a:t>
            </a:fld>
            <a:endParaRPr lang="en-GB"/>
          </a:p>
        </p:txBody>
      </p:sp>
    </p:spTree>
    <p:extLst>
      <p:ext uri="{BB962C8B-B14F-4D97-AF65-F5344CB8AC3E}">
        <p14:creationId xmlns:p14="http://schemas.microsoft.com/office/powerpoint/2010/main" val="3213792637"/>
      </p:ext>
    </p:extLst>
  </p:cSld>
  <p:clrMapOvr>
    <a:masterClrMapping/>
  </p:clrMapOvr>
  <p:hf sldNum="0"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12345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59D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66718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de-DE"/>
              <a:t>Mastertitelformat bearbeiten</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2420077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de-DE"/>
              <a:t>Mastertitelformat bearbeiten</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de-DE"/>
              <a:t>Mastertitelformat bearbeiten</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Rectangle 11">
            <a:extLst>
              <a:ext uri="{FF2B5EF4-FFF2-40B4-BE49-F238E27FC236}">
                <a16:creationId xmlns:a16="http://schemas.microsoft.com/office/drawing/2014/main" id="{52270E26-89BA-4369-9EF4-1B9EBAA3D00B}"/>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Cloud illustration.">
            <a:extLst>
              <a:ext uri="{FF2B5EF4-FFF2-40B4-BE49-F238E27FC236}">
                <a16:creationId xmlns:a16="http://schemas.microsoft.com/office/drawing/2014/main" id="{698CA183-FABB-40C4-8CF8-9157EAB20031}"/>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193636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de-DE"/>
              <a:t>Mastertitelformat bearbeiten</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de-DE"/>
              <a:t>Mastertitelformat bearbeiten</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de-DE"/>
              <a:t>Mastertitelformat bearbeiten</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de-DE"/>
              <a:t>Mastertitelformat bearbeiten</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de-DE"/>
              <a:t>Mastertitelformat bearbeiten</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3" name="Picture 2" descr="Cloud illustration.">
            <a:extLst>
              <a:ext uri="{FF2B5EF4-FFF2-40B4-BE49-F238E27FC236}">
                <a16:creationId xmlns:a16="http://schemas.microsoft.com/office/drawing/2014/main" id="{85891DEC-9410-4C32-ADC9-5CFA7BF09908}"/>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376439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de-DE"/>
              <a:t>Mastertextformat bearbeiten</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de-DE"/>
              <a:t>Mastertitelformat bearbeiten</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de-DE"/>
              <a:t>Mastertextformat bearbeiten</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de-DE"/>
              <a:t>Mastertitelformat bearbeiten</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de-DE"/>
              <a:t>Mastertitelformat bearbeiten</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a:extLst>
              <a:ext uri="{FF2B5EF4-FFF2-40B4-BE49-F238E27FC236}">
                <a16:creationId xmlns:a16="http://schemas.microsoft.com/office/drawing/2014/main" id="{8C7CD461-A644-41A3-A528-82BAB614CEAC}"/>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4084795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4" name="Picture 3" descr="Cloud illustration">
            <a:extLst>
              <a:ext uri="{FF2B5EF4-FFF2-40B4-BE49-F238E27FC236}">
                <a16:creationId xmlns:a16="http://schemas.microsoft.com/office/drawing/2014/main" id="{9724D9A4-9CF9-4F21-8DFA-126413C2B54E}"/>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9DE9A912-DD90-41BF-B3DE-D46BD7953A66}"/>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298210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7C5165D5-D13C-444D-9185-FE494C31088F}"/>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284717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descr="Cloud illustration">
            <a:extLst>
              <a:ext uri="{FF2B5EF4-FFF2-40B4-BE49-F238E27FC236}">
                <a16:creationId xmlns:a16="http://schemas.microsoft.com/office/drawing/2014/main" id="{E718BB77-8272-442D-A636-66D7D772AC10}"/>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427829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479CE6A5-A84D-4114-B84B-18812895D4C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11575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de-DE"/>
              <a:t>Mastertitelformat bearbeiten</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92279643"/>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7918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Cloud illustration.">
            <a:extLst>
              <a:ext uri="{FF2B5EF4-FFF2-40B4-BE49-F238E27FC236}">
                <a16:creationId xmlns:a16="http://schemas.microsoft.com/office/drawing/2014/main" id="{007B3C0D-5288-402B-BF41-6518D26132E0}"/>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881240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BDBB8F7E-953D-4530-8A14-22E803AC86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Cloud illustration.">
            <a:extLst>
              <a:ext uri="{FF2B5EF4-FFF2-40B4-BE49-F238E27FC236}">
                <a16:creationId xmlns:a16="http://schemas.microsoft.com/office/drawing/2014/main" id="{5405DB72-9DF4-4892-B5B1-9C7D17D3A719}"/>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443784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Picture 1" descr="Cloud illustration">
            <a:extLst>
              <a:ext uri="{FF2B5EF4-FFF2-40B4-BE49-F238E27FC236}">
                <a16:creationId xmlns:a16="http://schemas.microsoft.com/office/drawing/2014/main" id="{7C5165D5-D13C-444D-9185-FE494C31088F}"/>
              </a:ext>
            </a:extLst>
          </p:cNvPr>
          <p:cNvPicPr>
            <a:picLocks noChangeAspect="1"/>
          </p:cNvPicPr>
          <p:nvPr userDrawn="1"/>
        </p:nvPicPr>
        <p:blipFill>
          <a:blip r:embed="rId2"/>
          <a:srcRect/>
          <a:stretch/>
        </p:blipFill>
        <p:spPr>
          <a:xfrm>
            <a:off x="9354993" y="3898483"/>
            <a:ext cx="2243427" cy="2370555"/>
          </a:xfrm>
          <a:prstGeom prst="rect">
            <a:avLst/>
          </a:prstGeom>
        </p:spPr>
      </p:pic>
      <p:pic>
        <p:nvPicPr>
          <p:cNvPr id="3" name="MS logo white - EMF" descr="Microsoft logo white text version">
            <a:extLst>
              <a:ext uri="{FF2B5EF4-FFF2-40B4-BE49-F238E27FC236}">
                <a16:creationId xmlns:a16="http://schemas.microsoft.com/office/drawing/2014/main" id="{D506D76C-09EA-4DED-B255-A7B4C70CBF1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8052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6" name="Picture 5" descr="Cloud illustration.">
            <a:extLst>
              <a:ext uri="{FF2B5EF4-FFF2-40B4-BE49-F238E27FC236}">
                <a16:creationId xmlns:a16="http://schemas.microsoft.com/office/drawing/2014/main" id="{62090EA2-F3E0-4F88-A353-77C039988C26}"/>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32624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435B6827-1D6B-4540-8938-817E9E5B95B1}"/>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3" name="Picture 2" descr="Cloud illustration.">
            <a:extLst>
              <a:ext uri="{FF2B5EF4-FFF2-40B4-BE49-F238E27FC236}">
                <a16:creationId xmlns:a16="http://schemas.microsoft.com/office/drawing/2014/main" id="{F84CC24C-3978-4943-9FF4-10024DF9A608}"/>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551485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04C51048-5617-4FFD-858B-0C290BA5F333}"/>
              </a:ext>
            </a:extLst>
          </p:cNvPr>
          <p:cNvPicPr>
            <a:picLocks noChangeAspect="1"/>
          </p:cNvPicPr>
          <p:nvPr userDrawn="1"/>
        </p:nvPicPr>
        <p:blipFill>
          <a:blip r:embed="rId2"/>
          <a:stretch>
            <a:fillRect/>
          </a:stretch>
        </p:blipFill>
        <p:spPr>
          <a:xfrm>
            <a:off x="9344025" y="3898483"/>
            <a:ext cx="2265363" cy="2370555"/>
          </a:xfrm>
          <a:prstGeom prst="rect">
            <a:avLst/>
          </a:prstGeom>
        </p:spPr>
      </p:pic>
      <p:pic>
        <p:nvPicPr>
          <p:cNvPr id="3" name="MS logo gray - EMF" descr="Microsoft logo, gray text version">
            <a:extLst>
              <a:ext uri="{FF2B5EF4-FFF2-40B4-BE49-F238E27FC236}">
                <a16:creationId xmlns:a16="http://schemas.microsoft.com/office/drawing/2014/main" id="{1E0DEC2A-FF41-4A2D-B670-B3368BA3DB82}"/>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30297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4DF2EC19-355F-499C-BAFC-DCE68D5F8B4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Cloud illustration">
            <a:extLst>
              <a:ext uri="{FF2B5EF4-FFF2-40B4-BE49-F238E27FC236}">
                <a16:creationId xmlns:a16="http://schemas.microsoft.com/office/drawing/2014/main" id="{929982C8-D06C-4D39-8010-066632AD7D20}"/>
              </a:ext>
            </a:extLst>
          </p:cNvPr>
          <p:cNvPicPr>
            <a:picLocks noChangeAspect="1"/>
          </p:cNvPicPr>
          <p:nvPr userDrawn="1"/>
        </p:nvPicPr>
        <p:blipFill>
          <a:blip r:embed="rId3"/>
          <a:srcRect/>
          <a:stretch/>
        </p:blipFill>
        <p:spPr>
          <a:xfrm>
            <a:off x="9354993" y="3898483"/>
            <a:ext cx="2243427" cy="2370555"/>
          </a:xfrm>
          <a:prstGeom prst="rect">
            <a:avLst/>
          </a:prstGeom>
        </p:spPr>
      </p:pic>
    </p:spTree>
    <p:extLst>
      <p:ext uri="{BB962C8B-B14F-4D97-AF65-F5344CB8AC3E}">
        <p14:creationId xmlns:p14="http://schemas.microsoft.com/office/powerpoint/2010/main" val="1477912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de-DE"/>
              <a:t>Mastertitelformat bearbeiten</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dirty="0"/>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36752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dirty="0"/>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480045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de-DE"/>
              <a:t>Mastertitelformat bearbeiten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de-DE"/>
              <a:t>Mastertitelformat bearbeiten</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slideLayout" Target="../slideLayouts/slideLayout107.xml"/><Relationship Id="rId55" Type="http://schemas.openxmlformats.org/officeDocument/2006/relationships/theme" Target="../theme/theme2.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3" Type="http://schemas.openxmlformats.org/officeDocument/2006/relationships/slideLayout" Target="../slideLayouts/slideLayout110.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slideLayout" Target="../slideLayouts/slideLayout109.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56" Type="http://schemas.openxmlformats.org/officeDocument/2006/relationships/image" Target="../media/image1.emf"/><Relationship Id="rId8" Type="http://schemas.openxmlformats.org/officeDocument/2006/relationships/slideLayout" Target="../slideLayouts/slideLayout65.xml"/><Relationship Id="rId51" Type="http://schemas.openxmlformats.org/officeDocument/2006/relationships/slideLayout" Target="../slideLayouts/slideLayout108.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54" Type="http://schemas.openxmlformats.org/officeDocument/2006/relationships/slideLayout" Target="../slideLayouts/slideLayout111.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theme" Target="../theme/theme3.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image" Target="../media/image24.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34" Type="http://schemas.openxmlformats.org/officeDocument/2006/relationships/theme" Target="../theme/theme4.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33" Type="http://schemas.openxmlformats.org/officeDocument/2006/relationships/slideLayout" Target="../slideLayouts/slideLayout169.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29" Type="http://schemas.openxmlformats.org/officeDocument/2006/relationships/slideLayout" Target="../slideLayouts/slideLayout165.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slideLayout" Target="../slideLayouts/slideLayout168.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31" Type="http://schemas.openxmlformats.org/officeDocument/2006/relationships/slideLayout" Target="../slideLayouts/slideLayout167.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 Id="rId8" Type="http://schemas.openxmlformats.org/officeDocument/2006/relationships/slideLayout" Target="../slideLayouts/slideLayout1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theme" Target="../theme/theme5.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theme" Target="../theme/theme6.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 Type="http://schemas.openxmlformats.org/officeDocument/2006/relationships/slideLayout" Target="../slideLayouts/slideLayout200.xml"/><Relationship Id="rId21" Type="http://schemas.openxmlformats.org/officeDocument/2006/relationships/slideLayout" Target="../slideLayouts/slideLayout218.xml"/><Relationship Id="rId34" Type="http://schemas.openxmlformats.org/officeDocument/2006/relationships/image" Target="../media/image1.emf"/><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image" Target="../media/image41.emf"/><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slideLayout" Target="../slideLayouts/slideLayout226.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theme" Target="../theme/theme7.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8" Type="http://schemas.openxmlformats.org/officeDocument/2006/relationships/slideLayout" Target="../slideLayouts/slideLayout205.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26" Type="http://schemas.openxmlformats.org/officeDocument/2006/relationships/slideLayout" Target="../slideLayouts/slideLayout254.xml"/><Relationship Id="rId3" Type="http://schemas.openxmlformats.org/officeDocument/2006/relationships/slideLayout" Target="../slideLayouts/slideLayout231.xml"/><Relationship Id="rId21" Type="http://schemas.openxmlformats.org/officeDocument/2006/relationships/slideLayout" Target="../slideLayouts/slideLayout249.xml"/><Relationship Id="rId34" Type="http://schemas.openxmlformats.org/officeDocument/2006/relationships/theme" Target="../theme/theme8.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33" Type="http://schemas.openxmlformats.org/officeDocument/2006/relationships/slideLayout" Target="../slideLayouts/slideLayout261.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29" Type="http://schemas.openxmlformats.org/officeDocument/2006/relationships/slideLayout" Target="../slideLayouts/slideLayout257.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slideLayout" Target="../slideLayouts/slideLayout252.xml"/><Relationship Id="rId32" Type="http://schemas.openxmlformats.org/officeDocument/2006/relationships/slideLayout" Target="../slideLayouts/slideLayout260.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28" Type="http://schemas.openxmlformats.org/officeDocument/2006/relationships/slideLayout" Target="../slideLayouts/slideLayout256.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31" Type="http://schemas.openxmlformats.org/officeDocument/2006/relationships/slideLayout" Target="../slideLayouts/slideLayout259.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slideLayout" Target="../slideLayouts/slideLayout255.xml"/><Relationship Id="rId30" Type="http://schemas.openxmlformats.org/officeDocument/2006/relationships/slideLayout" Target="../slideLayouts/slideLayout258.xml"/><Relationship Id="rId35" Type="http://schemas.openxmlformats.org/officeDocument/2006/relationships/image" Target="../media/image1.emf"/><Relationship Id="rId8" Type="http://schemas.openxmlformats.org/officeDocument/2006/relationships/slideLayout" Target="../slideLayouts/slideLayout23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3" Type="http://schemas.openxmlformats.org/officeDocument/2006/relationships/slideLayout" Target="../slideLayouts/slideLayout264.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5" Type="http://schemas.openxmlformats.org/officeDocument/2006/relationships/slideLayout" Target="../slideLayouts/slideLayout266.xml"/><Relationship Id="rId15" Type="http://schemas.openxmlformats.org/officeDocument/2006/relationships/theme" Target="../theme/theme9.xml"/><Relationship Id="rId10" Type="http://schemas.openxmlformats.org/officeDocument/2006/relationships/slideLayout" Target="../slideLayouts/slideLayout271.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de-DE"/>
              <a:t>Mastertitelformat bearbeiten</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72" r:id="rId1"/>
    <p:sldLayoutId id="2147485285" r:id="rId2"/>
    <p:sldLayoutId id="2147485273" r:id="rId3"/>
    <p:sldLayoutId id="2147485274" r:id="rId4"/>
    <p:sldLayoutId id="2147485275" r:id="rId5"/>
    <p:sldLayoutId id="2147485286" r:id="rId6"/>
    <p:sldLayoutId id="2147484710" r:id="rId7"/>
    <p:sldLayoutId id="2147484240" r:id="rId8"/>
    <p:sldLayoutId id="2147484910" r:id="rId9"/>
    <p:sldLayoutId id="2147484911" r:id="rId10"/>
    <p:sldLayoutId id="2147485050" r:id="rId11"/>
    <p:sldLayoutId id="2147485165" r:id="rId12"/>
    <p:sldLayoutId id="2147484941" r:id="rId13"/>
    <p:sldLayoutId id="2147484942" r:id="rId14"/>
    <p:sldLayoutId id="2147485162" r:id="rId15"/>
    <p:sldLayoutId id="2147484639" r:id="rId16"/>
    <p:sldLayoutId id="2147484943" r:id="rId17"/>
    <p:sldLayoutId id="2147484603" r:id="rId18"/>
    <p:sldLayoutId id="2147484833" r:id="rId19"/>
    <p:sldLayoutId id="2147484934" r:id="rId20"/>
    <p:sldLayoutId id="2147484834" r:id="rId21"/>
    <p:sldLayoutId id="2147484935" r:id="rId22"/>
    <p:sldLayoutId id="2147484835" r:id="rId23"/>
    <p:sldLayoutId id="2147484922" r:id="rId24"/>
    <p:sldLayoutId id="2147484923" r:id="rId25"/>
    <p:sldLayoutId id="2147484924" r:id="rId26"/>
    <p:sldLayoutId id="2147484839" r:id="rId27"/>
    <p:sldLayoutId id="2147484840" r:id="rId28"/>
    <p:sldLayoutId id="2147484841" r:id="rId29"/>
    <p:sldLayoutId id="2147484842" r:id="rId30"/>
    <p:sldLayoutId id="2147484843" r:id="rId31"/>
    <p:sldLayoutId id="2147484938" r:id="rId32"/>
    <p:sldLayoutId id="2147484939" r:id="rId33"/>
    <p:sldLayoutId id="2147484940" r:id="rId34"/>
    <p:sldLayoutId id="2147485161" r:id="rId35"/>
    <p:sldLayoutId id="2147485152" r:id="rId36"/>
    <p:sldLayoutId id="2147485153" r:id="rId37"/>
    <p:sldLayoutId id="2147485154" r:id="rId38"/>
    <p:sldLayoutId id="2147484944" r:id="rId39"/>
    <p:sldLayoutId id="2147484945" r:id="rId40"/>
    <p:sldLayoutId id="2147485137" r:id="rId41"/>
    <p:sldLayoutId id="2147485138" r:id="rId42"/>
    <p:sldLayoutId id="2147485139" r:id="rId43"/>
    <p:sldLayoutId id="2147485140" r:id="rId44"/>
    <p:sldLayoutId id="2147485141" r:id="rId45"/>
    <p:sldLayoutId id="2147485142" r:id="rId46"/>
    <p:sldLayoutId id="2147485283" r:id="rId47"/>
    <p:sldLayoutId id="2147484640" r:id="rId48"/>
    <p:sldLayoutId id="2147485284" r:id="rId49"/>
    <p:sldLayoutId id="2147484583" r:id="rId50"/>
    <p:sldLayoutId id="2147484671" r:id="rId51"/>
    <p:sldLayoutId id="2147484673" r:id="rId52"/>
    <p:sldLayoutId id="2147484299" r:id="rId53"/>
    <p:sldLayoutId id="2147484263" r:id="rId54"/>
    <p:sldLayoutId id="2147485411" r:id="rId55"/>
    <p:sldLayoutId id="2147485446" r:id="rId56"/>
    <p:sldLayoutId id="2147485447"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76" r:id="rId1"/>
    <p:sldLayoutId id="2147485287" r:id="rId2"/>
    <p:sldLayoutId id="2147485277" r:id="rId3"/>
    <p:sldLayoutId id="2147485278" r:id="rId4"/>
    <p:sldLayoutId id="2147485279" r:id="rId5"/>
    <p:sldLayoutId id="2147485288" r:id="rId6"/>
    <p:sldLayoutId id="2147485224" r:id="rId7"/>
    <p:sldLayoutId id="2147485225" r:id="rId8"/>
    <p:sldLayoutId id="2147485226" r:id="rId9"/>
    <p:sldLayoutId id="2147485227" r:id="rId10"/>
    <p:sldLayoutId id="2147485228" r:id="rId11"/>
    <p:sldLayoutId id="2147485229" r:id="rId12"/>
    <p:sldLayoutId id="2147485230" r:id="rId13"/>
    <p:sldLayoutId id="2147485231" r:id="rId14"/>
    <p:sldLayoutId id="2147485232" r:id="rId15"/>
    <p:sldLayoutId id="2147485233" r:id="rId16"/>
    <p:sldLayoutId id="2147485234" r:id="rId17"/>
    <p:sldLayoutId id="2147485235" r:id="rId18"/>
    <p:sldLayoutId id="2147485236" r:id="rId19"/>
    <p:sldLayoutId id="2147485237" r:id="rId20"/>
    <p:sldLayoutId id="2147485238" r:id="rId21"/>
    <p:sldLayoutId id="2147485239" r:id="rId22"/>
    <p:sldLayoutId id="2147485240" r:id="rId23"/>
    <p:sldLayoutId id="2147485241" r:id="rId24"/>
    <p:sldLayoutId id="2147485242" r:id="rId25"/>
    <p:sldLayoutId id="2147485243" r:id="rId26"/>
    <p:sldLayoutId id="2147485244" r:id="rId27"/>
    <p:sldLayoutId id="2147485245" r:id="rId28"/>
    <p:sldLayoutId id="2147485246" r:id="rId29"/>
    <p:sldLayoutId id="2147485247" r:id="rId30"/>
    <p:sldLayoutId id="2147485248" r:id="rId31"/>
    <p:sldLayoutId id="2147485249" r:id="rId32"/>
    <p:sldLayoutId id="2147485250" r:id="rId33"/>
    <p:sldLayoutId id="2147485251" r:id="rId34"/>
    <p:sldLayoutId id="2147485252" r:id="rId35"/>
    <p:sldLayoutId id="2147485253" r:id="rId36"/>
    <p:sldLayoutId id="2147485254" r:id="rId37"/>
    <p:sldLayoutId id="2147485255" r:id="rId38"/>
    <p:sldLayoutId id="2147485256" r:id="rId39"/>
    <p:sldLayoutId id="2147485257" r:id="rId40"/>
    <p:sldLayoutId id="2147485258" r:id="rId41"/>
    <p:sldLayoutId id="2147485259" r:id="rId42"/>
    <p:sldLayoutId id="2147485260" r:id="rId43"/>
    <p:sldLayoutId id="2147485261" r:id="rId44"/>
    <p:sldLayoutId id="2147485262" r:id="rId45"/>
    <p:sldLayoutId id="2147485263" r:id="rId46"/>
    <p:sldLayoutId id="2147485282" r:id="rId47"/>
    <p:sldLayoutId id="2147485265" r:id="rId48"/>
    <p:sldLayoutId id="2147485281" r:id="rId49"/>
    <p:sldLayoutId id="2147485267" r:id="rId50"/>
    <p:sldLayoutId id="2147485268" r:id="rId51"/>
    <p:sldLayoutId id="2147485269" r:id="rId52"/>
    <p:sldLayoutId id="2147485270" r:id="rId53"/>
    <p:sldLayoutId id="2147485271"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63263821"/>
      </p:ext>
    </p:extLst>
  </p:cSld>
  <p:clrMap bg1="lt1" tx1="dk1" bg2="lt2" tx2="dk2" accent1="accent1" accent2="accent2" accent3="accent3" accent4="accent4" accent5="accent5" accent6="accent6" hlink="hlink" folHlink="folHlink"/>
  <p:sldLayoutIdLst>
    <p:sldLayoutId id="2147485290" r:id="rId1"/>
    <p:sldLayoutId id="2147485291" r:id="rId2"/>
    <p:sldLayoutId id="2147485292" r:id="rId3"/>
    <p:sldLayoutId id="2147485293" r:id="rId4"/>
    <p:sldLayoutId id="2147485294" r:id="rId5"/>
    <p:sldLayoutId id="2147485295" r:id="rId6"/>
    <p:sldLayoutId id="2147485296" r:id="rId7"/>
    <p:sldLayoutId id="2147485297" r:id="rId8"/>
    <p:sldLayoutId id="2147485298" r:id="rId9"/>
    <p:sldLayoutId id="2147485299" r:id="rId10"/>
    <p:sldLayoutId id="2147485300" r:id="rId11"/>
    <p:sldLayoutId id="2147485301" r:id="rId12"/>
    <p:sldLayoutId id="2147485302" r:id="rId13"/>
    <p:sldLayoutId id="2147485303" r:id="rId14"/>
    <p:sldLayoutId id="2147485304" r:id="rId15"/>
    <p:sldLayoutId id="2147485305" r:id="rId16"/>
    <p:sldLayoutId id="2147485306" r:id="rId17"/>
    <p:sldLayoutId id="2147485307" r:id="rId18"/>
    <p:sldLayoutId id="2147485308" r:id="rId19"/>
    <p:sldLayoutId id="2147485309" r:id="rId20"/>
    <p:sldLayoutId id="2147485310" r:id="rId21"/>
    <p:sldLayoutId id="2147485311" r:id="rId22"/>
    <p:sldLayoutId id="2147485312" r:id="rId23"/>
    <p:sldLayoutId id="2147485313" r:id="rId24"/>
    <p:sldLayoutId id="2147485314" r:id="rId25"/>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1738785"/>
      </p:ext>
    </p:extLst>
  </p:cSld>
  <p:clrMap bg1="dk1" tx1="lt1" bg2="dk2" tx2="lt2" accent1="accent1" accent2="accent2" accent3="accent3" accent4="accent4" accent5="accent5" accent6="accent6" hlink="hlink" folHlink="folHlink"/>
  <p:sldLayoutIdLst>
    <p:sldLayoutId id="2147485316" r:id="rId1"/>
    <p:sldLayoutId id="2147485317" r:id="rId2"/>
    <p:sldLayoutId id="2147485318" r:id="rId3"/>
    <p:sldLayoutId id="2147485319" r:id="rId4"/>
    <p:sldLayoutId id="2147485320" r:id="rId5"/>
    <p:sldLayoutId id="2147485321" r:id="rId6"/>
    <p:sldLayoutId id="2147485322" r:id="rId7"/>
    <p:sldLayoutId id="2147485323" r:id="rId8"/>
    <p:sldLayoutId id="2147485324" r:id="rId9"/>
    <p:sldLayoutId id="2147485325" r:id="rId10"/>
    <p:sldLayoutId id="2147485326" r:id="rId11"/>
    <p:sldLayoutId id="2147485327" r:id="rId12"/>
    <p:sldLayoutId id="2147485328" r:id="rId13"/>
    <p:sldLayoutId id="2147485329" r:id="rId14"/>
    <p:sldLayoutId id="2147485330" r:id="rId15"/>
    <p:sldLayoutId id="2147485331" r:id="rId16"/>
    <p:sldLayoutId id="2147485332" r:id="rId17"/>
    <p:sldLayoutId id="2147485333" r:id="rId18"/>
    <p:sldLayoutId id="2147485334" r:id="rId19"/>
    <p:sldLayoutId id="2147485335" r:id="rId20"/>
    <p:sldLayoutId id="2147485336" r:id="rId21"/>
    <p:sldLayoutId id="2147485337" r:id="rId22"/>
    <p:sldLayoutId id="2147485338" r:id="rId23"/>
    <p:sldLayoutId id="2147485339" r:id="rId24"/>
    <p:sldLayoutId id="2147485340" r:id="rId25"/>
    <p:sldLayoutId id="2147485341" r:id="rId26"/>
    <p:sldLayoutId id="2147485342" r:id="rId27"/>
    <p:sldLayoutId id="2147485343" r:id="rId28"/>
    <p:sldLayoutId id="2147485344" r:id="rId29"/>
    <p:sldLayoutId id="2147485345" r:id="rId30"/>
    <p:sldLayoutId id="2147485346" r:id="rId31"/>
    <p:sldLayoutId id="2147485347" r:id="rId32"/>
    <p:sldLayoutId id="2147485348"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362459787"/>
      </p:ext>
    </p:extLst>
  </p:cSld>
  <p:clrMap bg1="lt1" tx1="dk1" bg2="lt2" tx2="dk2" accent1="accent1" accent2="accent2" accent3="accent3" accent4="accent4" accent5="accent5" accent6="accent6" hlink="hlink" folHlink="folHlink"/>
  <p:sldLayoutIdLst>
    <p:sldLayoutId id="2147485350" r:id="rId1"/>
    <p:sldLayoutId id="2147485351" r:id="rId2"/>
    <p:sldLayoutId id="2147485352" r:id="rId3"/>
    <p:sldLayoutId id="2147485353" r:id="rId4"/>
    <p:sldLayoutId id="2147485354" r:id="rId5"/>
    <p:sldLayoutId id="2147485355" r:id="rId6"/>
    <p:sldLayoutId id="2147485356" r:id="rId7"/>
    <p:sldLayoutId id="2147485357" r:id="rId8"/>
    <p:sldLayoutId id="2147485358" r:id="rId9"/>
    <p:sldLayoutId id="2147485359" r:id="rId10"/>
    <p:sldLayoutId id="2147485360" r:id="rId11"/>
    <p:sldLayoutId id="2147485361" r:id="rId12"/>
    <p:sldLayoutId id="2147485362" r:id="rId13"/>
    <p:sldLayoutId id="2147485363" r:id="rId14"/>
    <p:sldLayoutId id="2147485364" r:id="rId15"/>
    <p:sldLayoutId id="2147485365" r:id="rId1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2416473503"/>
      </p:ext>
    </p:extLst>
  </p:cSld>
  <p:clrMap bg1="dk1" tx1="lt1" bg2="dk2" tx2="lt2" accent1="accent1" accent2="accent2" accent3="accent3" accent4="accent4" accent5="accent5" accent6="accent6" hlink="hlink" folHlink="folHlink"/>
  <p:sldLayoutIdLst>
    <p:sldLayoutId id="2147485367" r:id="rId1"/>
    <p:sldLayoutId id="2147485368" r:id="rId2"/>
    <p:sldLayoutId id="2147485369" r:id="rId3"/>
    <p:sldLayoutId id="2147485370" r:id="rId4"/>
    <p:sldLayoutId id="2147485371" r:id="rId5"/>
    <p:sldLayoutId id="2147485372" r:id="rId6"/>
    <p:sldLayoutId id="2147485373" r:id="rId7"/>
    <p:sldLayoutId id="2147485374" r:id="rId8"/>
    <p:sldLayoutId id="2147485375" r:id="rId9"/>
    <p:sldLayoutId id="2147485376" r:id="rId10"/>
    <p:sldLayoutId id="2147485377" r:id="rId11"/>
    <p:sldLayoutId id="2147485378"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Title Placeholder 1">
            <a:extLst>
              <a:ext uri="{FF2B5EF4-FFF2-40B4-BE49-F238E27FC236}">
                <a16:creationId xmlns:a16="http://schemas.microsoft.com/office/drawing/2014/main" id="{0ED34B71-BF0F-41AB-8E0A-73A34E5045C6}"/>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50" name="Text Placeholder 3">
            <a:extLst>
              <a:ext uri="{FF2B5EF4-FFF2-40B4-BE49-F238E27FC236}">
                <a16:creationId xmlns:a16="http://schemas.microsoft.com/office/drawing/2014/main" id="{90DA1DBF-DBBF-4D8B-AAD0-CEF8ED235D64}"/>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1" name="GRID" hidden="1">
            <a:extLst>
              <a:ext uri="{FF2B5EF4-FFF2-40B4-BE49-F238E27FC236}">
                <a16:creationId xmlns:a16="http://schemas.microsoft.com/office/drawing/2014/main" id="{7643910B-4DEB-4977-8102-46FE8888AE40}"/>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6CBE42FC-1AF0-41A8-9597-07F1140FC6E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77B9249-34C3-41AA-A842-56BE3E86CFEE}"/>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F95AB82-CDF5-46AD-BE9E-E34B0C43C37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4F734BB-8AAF-46CB-817D-71BC974AD9C0}"/>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6D2EB58-393F-453B-8F01-A319E5A70683}"/>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66985D5-77FC-407A-9CCE-C817AE2AC0B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E7F91F-A2B1-4D2E-A1C9-425C0BFAD43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82D502-EDB2-4445-91AB-05C61F6A034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53D7EB2-6D98-41B9-A56D-390D9D1506A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E59B78-3E2F-4F91-941C-D5E637FF186B}"/>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2561390-BC39-442F-861F-E11EABAFE63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EA3E3F0-8A39-45AB-95F3-78121357246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4F08937-1CAB-4B08-B237-ED17308FA19F}"/>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A52224C-3E28-40B8-870A-CBF64986BD3F}"/>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E2E787E-49E1-4730-A376-4AB3B2848FE2}"/>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40CE9FB-75B7-4964-B924-3C2FC9A9B270}"/>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6674027-F618-41C8-ABAA-5FBD91003831}"/>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3EC056A-D0E0-45C2-B7E2-A6251E0E25CB}"/>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74B546-6EA3-4EAB-9A03-D8E0471E83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B2D37F0-E66F-4440-97D1-7E04E5B51D07}"/>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16FA3F3-56EF-4FE9-98D5-0A892F8E13D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D0F8808-E7BB-4F31-BB54-A51BF108FFFF}"/>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26D2E6E-80D6-4BE2-A697-C6DF64F091E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58DEC02-702D-4684-B7E4-0313EA108436}"/>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918EB94-FE32-4277-95EB-CB5A60932A87}"/>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EF28FCA-4E24-47B8-B0CD-2BC1271D36E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2B41769-A69F-4F0F-9D66-0B979077F8C7}"/>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30B3825-5C3C-47E7-B4D8-F129504BF37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86489A4-648B-4BAB-BF60-86BE626E20AF}"/>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3DFE680-3C02-41B8-B5EB-082944EC0091}"/>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30DBE6C-5105-4BBC-ADB2-72EB0B38E4EC}"/>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01875C5-7611-4AE4-A6E3-34C41A90976D}"/>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679CD76-05B2-4736-9511-EE243F30E095}"/>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2EFCDD2-17E4-4BFD-B56B-4A5BB2DA065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29A300AB-B1DE-454A-BA40-844947341DC5}"/>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89E9A7D4-9351-4DCA-BF4F-B2EA291EED87}"/>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F235E4F-40F1-4B48-B762-B6F34BCB8F60}"/>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26570509"/>
      </p:ext>
    </p:extLst>
  </p:cSld>
  <p:clrMap bg1="lt1" tx1="dk1" bg2="lt2" tx2="dk2" accent1="accent1" accent2="accent2" accent3="accent3" accent4="accent4" accent5="accent5" accent6="accent6" hlink="hlink" folHlink="folHlink"/>
  <p:sldLayoutIdLst>
    <p:sldLayoutId id="2147485380" r:id="rId1"/>
    <p:sldLayoutId id="2147485381" r:id="rId2"/>
    <p:sldLayoutId id="2147485382" r:id="rId3"/>
    <p:sldLayoutId id="2147485383" r:id="rId4"/>
    <p:sldLayoutId id="2147485384" r:id="rId5"/>
    <p:sldLayoutId id="2147485385" r:id="rId6"/>
    <p:sldLayoutId id="2147485386" r:id="rId7"/>
    <p:sldLayoutId id="2147485387" r:id="rId8"/>
    <p:sldLayoutId id="2147485388" r:id="rId9"/>
    <p:sldLayoutId id="2147485389" r:id="rId10"/>
    <p:sldLayoutId id="2147485390" r:id="rId11"/>
    <p:sldLayoutId id="2147485391" r:id="rId12"/>
    <p:sldLayoutId id="2147485392" r:id="rId13"/>
    <p:sldLayoutId id="2147485393" r:id="rId14"/>
    <p:sldLayoutId id="2147485394" r:id="rId15"/>
    <p:sldLayoutId id="2147485395" r:id="rId16"/>
    <p:sldLayoutId id="2147485396" r:id="rId17"/>
    <p:sldLayoutId id="2147485397" r:id="rId18"/>
    <p:sldLayoutId id="2147485398" r:id="rId19"/>
    <p:sldLayoutId id="2147485399" r:id="rId20"/>
    <p:sldLayoutId id="2147485400" r:id="rId21"/>
    <p:sldLayoutId id="2147485401" r:id="rId22"/>
    <p:sldLayoutId id="2147485402" r:id="rId23"/>
    <p:sldLayoutId id="2147485403" r:id="rId24"/>
    <p:sldLayoutId id="2147485404" r:id="rId25"/>
    <p:sldLayoutId id="2147485405" r:id="rId26"/>
    <p:sldLayoutId id="2147485406" r:id="rId27"/>
    <p:sldLayoutId id="2147485407" r:id="rId28"/>
    <p:sldLayoutId id="2147485408" r:id="rId29"/>
    <p:sldLayoutId id="2147485409" r:id="rId30"/>
    <p:sldLayoutId id="214748541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30046320"/>
      </p:ext>
    </p:extLst>
  </p:cSld>
  <p:clrMap bg1="lt1" tx1="dk1" bg2="lt2" tx2="dk2" accent1="accent1" accent2="accent2" accent3="accent3" accent4="accent4" accent5="accent5" accent6="accent6" hlink="hlink" folHlink="folHlink"/>
  <p:sldLayoutIdLst>
    <p:sldLayoutId id="2147485413" r:id="rId1"/>
    <p:sldLayoutId id="2147485414" r:id="rId2"/>
    <p:sldLayoutId id="2147485415" r:id="rId3"/>
    <p:sldLayoutId id="2147485416" r:id="rId4"/>
    <p:sldLayoutId id="2147485417" r:id="rId5"/>
    <p:sldLayoutId id="2147485418" r:id="rId6"/>
    <p:sldLayoutId id="2147485419" r:id="rId7"/>
    <p:sldLayoutId id="2147485420" r:id="rId8"/>
    <p:sldLayoutId id="2147485421" r:id="rId9"/>
    <p:sldLayoutId id="2147485422" r:id="rId10"/>
    <p:sldLayoutId id="2147485423" r:id="rId11"/>
    <p:sldLayoutId id="2147485424" r:id="rId12"/>
    <p:sldLayoutId id="2147485425" r:id="rId13"/>
    <p:sldLayoutId id="2147485426" r:id="rId14"/>
    <p:sldLayoutId id="2147485427" r:id="rId15"/>
    <p:sldLayoutId id="2147485428" r:id="rId16"/>
    <p:sldLayoutId id="2147485429" r:id="rId17"/>
    <p:sldLayoutId id="2147485430" r:id="rId18"/>
    <p:sldLayoutId id="2147485431" r:id="rId19"/>
    <p:sldLayoutId id="2147485432" r:id="rId20"/>
    <p:sldLayoutId id="2147485433" r:id="rId21"/>
    <p:sldLayoutId id="2147485434" r:id="rId22"/>
    <p:sldLayoutId id="2147485435" r:id="rId23"/>
    <p:sldLayoutId id="2147485436" r:id="rId24"/>
    <p:sldLayoutId id="2147485437" r:id="rId25"/>
    <p:sldLayoutId id="2147485438" r:id="rId26"/>
    <p:sldLayoutId id="2147485439" r:id="rId27"/>
    <p:sldLayoutId id="2147485440" r:id="rId28"/>
    <p:sldLayoutId id="2147485441" r:id="rId29"/>
    <p:sldLayoutId id="2147485442" r:id="rId30"/>
    <p:sldLayoutId id="2147485443" r:id="rId31"/>
    <p:sldLayoutId id="2147485444" r:id="rId32"/>
    <p:sldLayoutId id="2147485445"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3052C9-D47D-92DB-04A2-29EC491C0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E8BF402-FB04-6C68-1D40-C4AF8A417F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F9A8EC-348E-EF3B-5D23-E8B68CAE26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5176D-6BFD-4F11-9B1A-F323D983C911}" type="datetimeFigureOut">
              <a:rPr lang="en-GB" smtClean="0"/>
              <a:t>07/09/2022</a:t>
            </a:fld>
            <a:endParaRPr lang="en-GB"/>
          </a:p>
        </p:txBody>
      </p:sp>
      <p:sp>
        <p:nvSpPr>
          <p:cNvPr id="5" name="Footer Placeholder 4">
            <a:extLst>
              <a:ext uri="{FF2B5EF4-FFF2-40B4-BE49-F238E27FC236}">
                <a16:creationId xmlns:a16="http://schemas.microsoft.com/office/drawing/2014/main" id="{EDFCCCBE-5F62-2D20-D658-8F58F25F87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D03DA8C-3420-1977-F5DB-1CEB0BA19D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6B894C-45FF-4E99-A94F-6ECBE4C47FA9}" type="slidenum">
              <a:rPr lang="en-GB" smtClean="0"/>
              <a:t>‹#›</a:t>
            </a:fld>
            <a:endParaRPr lang="en-GB"/>
          </a:p>
        </p:txBody>
      </p:sp>
    </p:spTree>
    <p:extLst>
      <p:ext uri="{BB962C8B-B14F-4D97-AF65-F5344CB8AC3E}">
        <p14:creationId xmlns:p14="http://schemas.microsoft.com/office/powerpoint/2010/main" val="3673332690"/>
      </p:ext>
    </p:extLst>
  </p:cSld>
  <p:clrMap bg1="lt1" tx1="dk1" bg2="lt2" tx2="dk2" accent1="accent1" accent2="accent2" accent3="accent3" accent4="accent4" accent5="accent5" accent6="accent6" hlink="hlink" folHlink="folHlink"/>
  <p:sldLayoutIdLst>
    <p:sldLayoutId id="2147485449"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7.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adopt/getstarted-migrate" TargetMode="External"/><Relationship Id="rId2" Type="http://schemas.openxmlformats.org/officeDocument/2006/relationships/notesSlide" Target="../notesSlides/notesSlide8.xml"/><Relationship Id="rId1" Type="http://schemas.openxmlformats.org/officeDocument/2006/relationships/slideLayout" Target="../slideLayouts/slideLayout145.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adopt/getstarted-buildnew" TargetMode="External"/><Relationship Id="rId2" Type="http://schemas.openxmlformats.org/officeDocument/2006/relationships/notesSlide" Target="../notesSlides/notesSlide9.xml"/><Relationship Id="rId1" Type="http://schemas.openxmlformats.org/officeDocument/2006/relationships/slideLayout" Target="../slideLayouts/slideLayout145.xml"/></Relationships>
</file>

<file path=ppt/slides/_rels/slide1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81.xml"/></Relationships>
</file>

<file path=ppt/slides/_rels/slide15.xml.rels><?xml version="1.0" encoding="UTF-8" standalone="yes"?>
<Relationships xmlns="http://schemas.openxmlformats.org/package/2006/relationships"><Relationship Id="rId8" Type="http://schemas.openxmlformats.org/officeDocument/2006/relationships/hyperlink" Target="https://aka.ms/aqc" TargetMode="External"/><Relationship Id="rId13" Type="http://schemas.openxmlformats.org/officeDocument/2006/relationships/hyperlink" Target="https://aka.ms/adopt/aqc-innovationguide" TargetMode="External"/><Relationship Id="rId18" Type="http://schemas.openxmlformats.org/officeDocument/2006/relationships/hyperlink" Target="https://archcenter.blob.core.windows.net/cdn/fusion/governance/Identity%20Baseline%20Discipline%20Template.docx" TargetMode="External"/><Relationship Id="rId3" Type="http://schemas.openxmlformats.org/officeDocument/2006/relationships/hyperlink" Target="https://aka.ms/adopt/journeytracker" TargetMode="External"/><Relationship Id="rId21" Type="http://schemas.openxmlformats.org/officeDocument/2006/relationships/hyperlink" Target="https://aka.ms/adopt/architecturereview" TargetMode="External"/><Relationship Id="rId7" Type="http://schemas.openxmlformats.org/officeDocument/2006/relationships/hyperlink" Target="https://aka.ms/adopt/aqc-setupguide" TargetMode="External"/><Relationship Id="rId12" Type="http://schemas.openxmlformats.org/officeDocument/2006/relationships/hyperlink" Target="https://aka.ms/adopt/aqc-migrationguide" TargetMode="External"/><Relationship Id="rId17" Type="http://schemas.openxmlformats.org/officeDocument/2006/relationships/hyperlink" Target="https://archcenter.blob.core.windows.net/cdn/fusion/governance/Deployment%20Acceleration%20Discipline%20Template.docx" TargetMode="External"/><Relationship Id="rId25" Type="http://schemas.openxmlformats.org/officeDocument/2006/relationships/hyperlink" Target="https://aka.ms/adopt/tools-templates" TargetMode="External"/><Relationship Id="rId2" Type="http://schemas.openxmlformats.org/officeDocument/2006/relationships/notesSlide" Target="../notesSlides/notesSlide10.xml"/><Relationship Id="rId16" Type="http://schemas.openxmlformats.org/officeDocument/2006/relationships/hyperlink" Target="https://archcenter.blob.core.windows.net/cdn/fusion/governance/Cost%20Management%20Discipline%20Template.docx" TargetMode="External"/><Relationship Id="rId20" Type="http://schemas.openxmlformats.org/officeDocument/2006/relationships/hyperlink" Target="https://archcenter.blob.core.windows.net/cdn/fusion/governance/Security%20Baseline%20Discipline%20Template.docx" TargetMode="External"/><Relationship Id="rId1" Type="http://schemas.openxmlformats.org/officeDocument/2006/relationships/slideLayout" Target="../slideLayouts/slideLayout175.xml"/><Relationship Id="rId6" Type="http://schemas.openxmlformats.org/officeDocument/2006/relationships/hyperlink" Target="https://archcenter.blob.core.windows.net/cdn/fusion/readiness/Microsoft-Cloud-Adoption-Framework-Strategy-and-Plan-Template.docx" TargetMode="External"/><Relationship Id="rId11" Type="http://schemas.openxmlformats.org/officeDocument/2006/relationships/hyperlink" Target="https://aka.ms/smarttool" TargetMode="External"/><Relationship Id="rId24" Type="http://schemas.openxmlformats.org/officeDocument/2006/relationships/hyperlink" Target="https://raw.githubusercontent.com/microsoft/CloudAdoptionFramework/master/manage/opsmanagementworkbook.xlsx" TargetMode="External"/><Relationship Id="rId5" Type="http://schemas.openxmlformats.org/officeDocument/2006/relationships/hyperlink" Target="https://azuredevopsdemogenerator.azurewebsites.net/?name=CloudAdoptionPlan" TargetMode="External"/><Relationship Id="rId15" Type="http://schemas.openxmlformats.org/officeDocument/2006/relationships/hyperlink" Target="https://archcenter.blob.core.windows.net/cdn/fusion/governance/Governance%20Discipline%20Template.docx" TargetMode="External"/><Relationship Id="rId23" Type="http://schemas.openxmlformats.org/officeDocument/2006/relationships/hyperlink" Target="https://github.com/microsoft/CloudAdoptionFramework/tree/master/manage/Automation-Best-Practices" TargetMode="External"/><Relationship Id="rId10" Type="http://schemas.openxmlformats.org/officeDocument/2006/relationships/hyperlink" Target="https://docs.microsoft.com/azure/cloud-adoption-framework/ready/landing-zone/first-landing-zone" TargetMode="External"/><Relationship Id="rId19" Type="http://schemas.openxmlformats.org/officeDocument/2006/relationships/hyperlink" Target="https://archcenter.blob.core.windows.net/cdn/fusion/governance/Resource%20Consistency%20Discipline%20Template.docx" TargetMode="External"/><Relationship Id="rId4" Type="http://schemas.openxmlformats.org/officeDocument/2006/relationships/hyperlink" Target="https://archcenter.blob.core.windows.net/cdn/business-outcome-template.xlsx" TargetMode="External"/><Relationship Id="rId9" Type="http://schemas.openxmlformats.org/officeDocument/2006/relationships/hyperlink" Target="https://archcenter.blob.core.windows.net/cdn/fusion/readiness/CAF%20Readiness%20Naming%20and%20Tagging%20tracking%20template.xlsx" TargetMode="External"/><Relationship Id="rId14" Type="http://schemas.openxmlformats.org/officeDocument/2006/relationships/hyperlink" Target="../Under%20Development-%20Drafts/aka.ms/adopt/gov/assess" TargetMode="External"/><Relationship Id="rId22" Type="http://schemas.openxmlformats.org/officeDocument/2006/relationships/hyperlink" Target="https://docs.microsoft.com/en-us/Azure/architectur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30.xml"/><Relationship Id="rId4" Type="http://schemas.openxmlformats.org/officeDocument/2006/relationships/image" Target="../media/image53.svg"/></Relationships>
</file>

<file path=ppt/slides/_rels/slide17.xml.rels><?xml version="1.0" encoding="UTF-8" standalone="yes"?>
<Relationships xmlns="http://schemas.openxmlformats.org/package/2006/relationships"><Relationship Id="rId3" Type="http://schemas.openxmlformats.org/officeDocument/2006/relationships/hyperlink" Target="https://aka.ms/adopt/plan/digitalestate/rationalize" TargetMode="External"/><Relationship Id="rId2" Type="http://schemas.openxmlformats.org/officeDocument/2006/relationships/hyperlink" Target="https://docs.microsoft.com/en-us/azure/cloud-adoption-framework/digital-estate/rationalize" TargetMode="External"/><Relationship Id="rId1" Type="http://schemas.openxmlformats.org/officeDocument/2006/relationships/slideLayout" Target="../slideLayouts/slideLayout260.xml"/><Relationship Id="rId5" Type="http://schemas.openxmlformats.org/officeDocument/2006/relationships/hyperlink" Target="https://docs.microsoft.com/en-us/azure/cloud-adoption-framework/govern/governance-disciplines" TargetMode="External"/><Relationship Id="rId4" Type="http://schemas.openxmlformats.org/officeDocument/2006/relationships/hyperlink" Target="https://docs.microsoft.com/en-ca/azure/cloud-adoption-framework/govern/policy-compliance/policy-definiti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starshotsoftware.com/post/best-practices-for-building-a-successful-mvp" TargetMode="External"/><Relationship Id="rId2" Type="http://schemas.openxmlformats.org/officeDocument/2006/relationships/notesSlide" Target="../notesSlides/notesSlide12.xml"/><Relationship Id="rId1" Type="http://schemas.openxmlformats.org/officeDocument/2006/relationships/slideLayout" Target="../slideLayouts/slideLayout260.xml"/><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13.xml"/><Relationship Id="rId5" Type="http://schemas.openxmlformats.org/officeDocument/2006/relationships/image" Target="../media/image52.emf"/><Relationship Id="rId4" Type="http://schemas.openxmlformats.org/officeDocument/2006/relationships/image" Target="../media/image5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6.xml"/></Relationships>
</file>

<file path=ppt/slides/_rels/slide9.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6.xml"/><Relationship Id="rId1" Type="http://schemas.openxmlformats.org/officeDocument/2006/relationships/slideLayout" Target="../slideLayouts/slideLayout1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584199" y="2425780"/>
            <a:ext cx="5867755" cy="1107996"/>
          </a:xfrm>
        </p:spPr>
        <p:txBody>
          <a:bodyPr/>
          <a:lstStyle/>
          <a:p>
            <a:r>
              <a:rPr lang="en-US" dirty="0"/>
              <a:t>What the CAF</a:t>
            </a:r>
            <a:br>
              <a:rPr lang="en-US" dirty="0"/>
            </a:br>
            <a:r>
              <a:rPr lang="en-US" dirty="0"/>
              <a:t>Strategy &amp; Plan Hackathon</a:t>
            </a:r>
          </a:p>
        </p:txBody>
      </p:sp>
      <p:sp>
        <p:nvSpPr>
          <p:cNvPr id="5" name="Text Placeholder 4">
            <a:extLst>
              <a:ext uri="{FF2B5EF4-FFF2-40B4-BE49-F238E27FC236}">
                <a16:creationId xmlns:a16="http://schemas.microsoft.com/office/drawing/2014/main" id="{C58039A1-50D4-4C5F-9F97-DB66C0E13CC7}"/>
              </a:ext>
            </a:extLst>
          </p:cNvPr>
          <p:cNvSpPr>
            <a:spLocks noGrp="1"/>
          </p:cNvSpPr>
          <p:nvPr>
            <p:ph type="body" sz="quarter" idx="12"/>
          </p:nvPr>
        </p:nvSpPr>
        <p:spPr>
          <a:xfrm>
            <a:off x="584200" y="3962400"/>
            <a:ext cx="4572000" cy="184666"/>
          </a:xfrm>
        </p:spPr>
        <p:txBody>
          <a:bodyPr/>
          <a:lstStyle/>
          <a:p>
            <a:r>
              <a:rPr lang="en-US" sz="1200" dirty="0"/>
              <a:t>Last updated: Sep 2022</a:t>
            </a:r>
          </a:p>
        </p:txBody>
      </p:sp>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42422" y="2813446"/>
            <a:ext cx="8574487" cy="615553"/>
          </a:xfrm>
          <a:noFill/>
        </p:spPr>
        <p:txBody>
          <a:bodyPr/>
          <a:lstStyle/>
          <a:p>
            <a:r>
              <a:rPr lang="en-US" sz="4000" dirty="0">
                <a:latin typeface="Segoe UI Semibold" panose="020B0702040204020203" pitchFamily="34" charset="0"/>
                <a:cs typeface="Segoe UI Semibold" panose="020B0702040204020203" pitchFamily="34" charset="0"/>
              </a:rPr>
              <a:t>Common motivations and scenarios</a:t>
            </a:r>
          </a:p>
        </p:txBody>
      </p:sp>
      <p:pic>
        <p:nvPicPr>
          <p:cNvPr id="3" name="Graphic 2">
            <a:extLst>
              <a:ext uri="{FF2B5EF4-FFF2-40B4-BE49-F238E27FC236}">
                <a16:creationId xmlns:a16="http://schemas.microsoft.com/office/drawing/2014/main" id="{752D31DC-0B82-CD49-81C6-ED813A1A7D4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128503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869-C206-4C18-8528-D3FC2DA05EFC}"/>
              </a:ext>
            </a:extLst>
          </p:cNvPr>
          <p:cNvSpPr>
            <a:spLocks noGrp="1"/>
          </p:cNvSpPr>
          <p:nvPr>
            <p:ph type="title"/>
          </p:nvPr>
        </p:nvSpPr>
        <p:spPr>
          <a:xfrm>
            <a:off x="1013546" y="445012"/>
            <a:ext cx="6313422" cy="414344"/>
          </a:xfrm>
        </p:spPr>
        <p:txBody>
          <a:bodyPr/>
          <a:lstStyle/>
          <a:p>
            <a:r>
              <a:rPr lang="en-US" sz="3600" dirty="0">
                <a:latin typeface="Segoe UI Semibold" panose="020B0702040204020203" pitchFamily="34" charset="0"/>
                <a:cs typeface="Segoe UI Semibold" panose="020B0702040204020203" pitchFamily="34" charset="0"/>
              </a:rPr>
              <a:t>Cloud Adoption Motivations</a:t>
            </a:r>
          </a:p>
        </p:txBody>
      </p:sp>
      <p:sp>
        <p:nvSpPr>
          <p:cNvPr id="4" name="Text Placeholder 3">
            <a:extLst>
              <a:ext uri="{FF2B5EF4-FFF2-40B4-BE49-F238E27FC236}">
                <a16:creationId xmlns:a16="http://schemas.microsoft.com/office/drawing/2014/main" id="{116B89D6-CD71-4CF1-90A3-860A0D83614A}"/>
              </a:ext>
            </a:extLst>
          </p:cNvPr>
          <p:cNvSpPr>
            <a:spLocks noGrp="1"/>
          </p:cNvSpPr>
          <p:nvPr>
            <p:ph type="body" sz="quarter" idx="11"/>
          </p:nvPr>
        </p:nvSpPr>
        <p:spPr>
          <a:xfrm>
            <a:off x="1104615" y="2797500"/>
            <a:ext cx="4382334" cy="2329422"/>
          </a:xfrm>
        </p:spPr>
        <p:txBody>
          <a:bodyPr>
            <a:noAutofit/>
          </a:bodyPr>
          <a:lstStyle/>
          <a:p>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Critical Business Events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Data center exit</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Mergers, acquisition or divestiture</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Reductions in capital expenses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End of support for mission critical technologies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Regulatory compliance, data sovereignty requirements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Reduce disruptions and improve IT stability</a:t>
            </a:r>
          </a:p>
        </p:txBody>
      </p:sp>
      <p:sp>
        <p:nvSpPr>
          <p:cNvPr id="5" name="Text Placeholder 4">
            <a:extLst>
              <a:ext uri="{FF2B5EF4-FFF2-40B4-BE49-F238E27FC236}">
                <a16:creationId xmlns:a16="http://schemas.microsoft.com/office/drawing/2014/main" id="{065C9A78-742F-4C76-B53E-D0AA2849FD41}"/>
              </a:ext>
            </a:extLst>
          </p:cNvPr>
          <p:cNvSpPr>
            <a:spLocks noGrp="1"/>
          </p:cNvSpPr>
          <p:nvPr>
            <p:ph type="body" sz="quarter" idx="12"/>
          </p:nvPr>
        </p:nvSpPr>
        <p:spPr>
          <a:xfrm>
            <a:off x="6712362" y="2113000"/>
            <a:ext cx="4538547" cy="1893358"/>
          </a:xfrm>
        </p:spPr>
        <p:txBody>
          <a:bodyPr>
            <a:noAutofit/>
          </a:bodyPr>
          <a:lstStyle/>
          <a:p>
            <a:pPr>
              <a:spcAft>
                <a:spcPts val="0"/>
              </a:spcAft>
            </a:pPr>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Migration Motivations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Cost Savings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Reduction in vendor or technical complexity</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Optimization of internal operations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Increase business agility</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Prepare for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market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geographic demands</a:t>
            </a:r>
          </a:p>
        </p:txBody>
      </p:sp>
      <p:sp>
        <p:nvSpPr>
          <p:cNvPr id="6" name="Text Placeholder 5">
            <a:extLst>
              <a:ext uri="{FF2B5EF4-FFF2-40B4-BE49-F238E27FC236}">
                <a16:creationId xmlns:a16="http://schemas.microsoft.com/office/drawing/2014/main" id="{382A9AE4-312E-478B-9637-4FD50157AE89}"/>
              </a:ext>
            </a:extLst>
          </p:cNvPr>
          <p:cNvSpPr>
            <a:spLocks noGrp="1"/>
          </p:cNvSpPr>
          <p:nvPr>
            <p:ph type="body" sz="quarter" idx="13"/>
          </p:nvPr>
        </p:nvSpPr>
        <p:spPr>
          <a:xfrm>
            <a:off x="6745129" y="4376634"/>
            <a:ext cx="4782302" cy="1893358"/>
          </a:xfrm>
        </p:spPr>
        <p:txBody>
          <a:bodyPr>
            <a:noAutofit/>
          </a:bodyPr>
          <a:lstStyle/>
          <a:p>
            <a:pPr>
              <a:spcAft>
                <a:spcPts val="0"/>
              </a:spcAft>
            </a:pPr>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Innovation Motivations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Prepare for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Build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market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geographic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Improve customer experiences / engagements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Transform products or services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Disrupt the market with new products or services</a:t>
            </a:r>
          </a:p>
        </p:txBody>
      </p:sp>
      <p:sp>
        <p:nvSpPr>
          <p:cNvPr id="7" name="Isosceles Triangle 6">
            <a:extLst>
              <a:ext uri="{FF2B5EF4-FFF2-40B4-BE49-F238E27FC236}">
                <a16:creationId xmlns:a16="http://schemas.microsoft.com/office/drawing/2014/main" id="{1D2BAAEE-3D11-4290-BCAD-C4E33108DD5E}"/>
              </a:ext>
              <a:ext uri="{C183D7F6-B498-43B3-948B-1728B52AA6E4}">
                <adec:decorative xmlns:adec="http://schemas.microsoft.com/office/drawing/2017/decorative" val="1"/>
              </a:ext>
            </a:extLst>
          </p:cNvPr>
          <p:cNvSpPr/>
          <p:nvPr/>
        </p:nvSpPr>
        <p:spPr bwMode="auto">
          <a:xfrm rot="5400000">
            <a:off x="4248596" y="3621608"/>
            <a:ext cx="2681787" cy="55804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0" name="nodes" descr="nodes">
            <a:extLst>
              <a:ext uri="{FF2B5EF4-FFF2-40B4-BE49-F238E27FC236}">
                <a16:creationId xmlns:a16="http://schemas.microsoft.com/office/drawing/2014/main" id="{FEF371B9-547A-4AB9-9DC2-6C7EF878D8D8}"/>
              </a:ext>
            </a:extLst>
          </p:cNvPr>
          <p:cNvGrpSpPr>
            <a:grpSpLocks noChangeAspect="1"/>
          </p:cNvGrpSpPr>
          <p:nvPr/>
        </p:nvGrpSpPr>
        <p:grpSpPr bwMode="auto">
          <a:xfrm>
            <a:off x="6745129" y="1946307"/>
            <a:ext cx="403184" cy="420304"/>
            <a:chOff x="1018" y="767"/>
            <a:chExt cx="316" cy="315"/>
          </a:xfrm>
        </p:grpSpPr>
        <p:sp>
          <p:nvSpPr>
            <p:cNvPr id="11" name="AutoShape 3">
              <a:extLst>
                <a:ext uri="{FF2B5EF4-FFF2-40B4-BE49-F238E27FC236}">
                  <a16:creationId xmlns:a16="http://schemas.microsoft.com/office/drawing/2014/main" id="{2CDB8AED-DA9F-4C71-96D5-A194F93EC4A2}"/>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AFD50034-95DB-41CD-9FE9-ADBE3FE817C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53922EBE-0CA7-4297-BFD3-1BBDBFB68A20}"/>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5E245758-21D4-46C5-8339-5EED1F6DA313}"/>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8">
              <a:extLst>
                <a:ext uri="{FF2B5EF4-FFF2-40B4-BE49-F238E27FC236}">
                  <a16:creationId xmlns:a16="http://schemas.microsoft.com/office/drawing/2014/main" id="{09FB003F-EF84-4D6E-B9BE-4E593B3DDAF2}"/>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9">
              <a:extLst>
                <a:ext uri="{FF2B5EF4-FFF2-40B4-BE49-F238E27FC236}">
                  <a16:creationId xmlns:a16="http://schemas.microsoft.com/office/drawing/2014/main" id="{6335E9AA-F0C0-46BA-A36B-8CD622285259}"/>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10">
              <a:extLst>
                <a:ext uri="{FF2B5EF4-FFF2-40B4-BE49-F238E27FC236}">
                  <a16:creationId xmlns:a16="http://schemas.microsoft.com/office/drawing/2014/main" id="{2E32A71F-7313-4EC2-BE7E-E7C59608B3FE}"/>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Oval 11">
              <a:extLst>
                <a:ext uri="{FF2B5EF4-FFF2-40B4-BE49-F238E27FC236}">
                  <a16:creationId xmlns:a16="http://schemas.microsoft.com/office/drawing/2014/main" id="{09FB2656-E60B-491C-88B4-DD2D1631B341}"/>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2">
              <a:extLst>
                <a:ext uri="{FF2B5EF4-FFF2-40B4-BE49-F238E27FC236}">
                  <a16:creationId xmlns:a16="http://schemas.microsoft.com/office/drawing/2014/main" id="{03BF6ED1-AB3D-4E5E-86D8-917A797350AC}"/>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3">
              <a:extLst>
                <a:ext uri="{FF2B5EF4-FFF2-40B4-BE49-F238E27FC236}">
                  <a16:creationId xmlns:a16="http://schemas.microsoft.com/office/drawing/2014/main" id="{63B0F7F2-EAD1-42DE-90A5-F61F8E88ECDB}"/>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Oval 14">
              <a:extLst>
                <a:ext uri="{FF2B5EF4-FFF2-40B4-BE49-F238E27FC236}">
                  <a16:creationId xmlns:a16="http://schemas.microsoft.com/office/drawing/2014/main" id="{DC8067DF-3F8C-4055-AC28-5FA40F16D958}"/>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15">
              <a:extLst>
                <a:ext uri="{FF2B5EF4-FFF2-40B4-BE49-F238E27FC236}">
                  <a16:creationId xmlns:a16="http://schemas.microsoft.com/office/drawing/2014/main" id="{4C9776BB-5D97-48E2-88E7-EBA3D8FC362A}"/>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16">
              <a:extLst>
                <a:ext uri="{FF2B5EF4-FFF2-40B4-BE49-F238E27FC236}">
                  <a16:creationId xmlns:a16="http://schemas.microsoft.com/office/drawing/2014/main" id="{8B28DC0D-9E09-4FC6-8EB7-F90DB58B67F9}"/>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17">
              <a:extLst>
                <a:ext uri="{FF2B5EF4-FFF2-40B4-BE49-F238E27FC236}">
                  <a16:creationId xmlns:a16="http://schemas.microsoft.com/office/drawing/2014/main" id="{90716AE9-4CA9-4F87-A740-F52EBAD68D41}"/>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Oval 18">
              <a:extLst>
                <a:ext uri="{FF2B5EF4-FFF2-40B4-BE49-F238E27FC236}">
                  <a16:creationId xmlns:a16="http://schemas.microsoft.com/office/drawing/2014/main" id="{41239CA8-E6F6-4567-9695-32C587F98845}"/>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 name="Graphic 26" descr="Lightbulb">
            <a:extLst>
              <a:ext uri="{FF2B5EF4-FFF2-40B4-BE49-F238E27FC236}">
                <a16:creationId xmlns:a16="http://schemas.microsoft.com/office/drawing/2014/main" id="{CC3A6489-8676-4308-867C-459A24B59FF1}"/>
              </a:ext>
            </a:extLst>
          </p:cNvPr>
          <p:cNvGrpSpPr/>
          <p:nvPr/>
        </p:nvGrpSpPr>
        <p:grpSpPr>
          <a:xfrm>
            <a:off x="6703349" y="4164050"/>
            <a:ext cx="457200" cy="457200"/>
            <a:chOff x="5638800" y="2971800"/>
            <a:chExt cx="914400" cy="914400"/>
          </a:xfrm>
          <a:solidFill>
            <a:srgbClr val="4BE8FF"/>
          </a:solidFill>
        </p:grpSpPr>
        <p:sp>
          <p:nvSpPr>
            <p:cNvPr id="29" name="Freeform: Shape 28">
              <a:extLst>
                <a:ext uri="{FF2B5EF4-FFF2-40B4-BE49-F238E27FC236}">
                  <a16:creationId xmlns:a16="http://schemas.microsoft.com/office/drawing/2014/main" id="{635C2167-5711-4A58-B78C-D7892952E4DD}"/>
                </a:ext>
              </a:extLst>
            </p:cNvPr>
            <p:cNvSpPr/>
            <p:nvPr/>
          </p:nvSpPr>
          <p:spPr>
            <a:xfrm>
              <a:off x="5972175" y="3581400"/>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7D353D2-B8A1-46E3-AE58-10AD8D7E6F0B}"/>
                </a:ext>
              </a:extLst>
            </p:cNvPr>
            <p:cNvSpPr/>
            <p:nvPr/>
          </p:nvSpPr>
          <p:spPr>
            <a:xfrm>
              <a:off x="5972175" y="3676650"/>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35A205F4-D465-4FB7-BD24-5FECE60AEA41}"/>
                </a:ext>
              </a:extLst>
            </p:cNvPr>
            <p:cNvSpPr/>
            <p:nvPr/>
          </p:nvSpPr>
          <p:spPr>
            <a:xfrm>
              <a:off x="6034087" y="3771900"/>
              <a:ext cx="123825" cy="57150"/>
            </a:xfrm>
            <a:custGeom>
              <a:avLst/>
              <a:gdLst>
                <a:gd name="connsiteX0" fmla="*/ 0 w 123825"/>
                <a:gd name="connsiteY0" fmla="*/ 0 h 57150"/>
                <a:gd name="connsiteX1" fmla="*/ 61913 w 123825"/>
                <a:gd name="connsiteY1" fmla="*/ 57150 h 57150"/>
                <a:gd name="connsiteX2" fmla="*/ 123825 w 123825"/>
                <a:gd name="connsiteY2" fmla="*/ 0 h 57150"/>
                <a:gd name="connsiteX3" fmla="*/ 0 w 123825"/>
                <a:gd name="connsiteY3" fmla="*/ 0 h 57150"/>
              </a:gdLst>
              <a:ahLst/>
              <a:cxnLst>
                <a:cxn ang="0">
                  <a:pos x="connsiteX0" y="connsiteY0"/>
                </a:cxn>
                <a:cxn ang="0">
                  <a:pos x="connsiteX1" y="connsiteY1"/>
                </a:cxn>
                <a:cxn ang="0">
                  <a:pos x="connsiteX2" y="connsiteY2"/>
                </a:cxn>
                <a:cxn ang="0">
                  <a:pos x="connsiteX3" y="connsiteY3"/>
                </a:cxn>
              </a:cxnLst>
              <a:rect l="l" t="t" r="r" b="b"/>
              <a:pathLst>
                <a:path w="123825" h="57150">
                  <a:moveTo>
                    <a:pt x="0" y="0"/>
                  </a:moveTo>
                  <a:cubicBezTo>
                    <a:pt x="2857" y="32385"/>
                    <a:pt x="29527" y="57150"/>
                    <a:pt x="61913" y="57150"/>
                  </a:cubicBezTo>
                  <a:cubicBezTo>
                    <a:pt x="94298" y="57150"/>
                    <a:pt x="120968" y="32385"/>
                    <a:pt x="123825" y="0"/>
                  </a:cubicBezTo>
                  <a:lnTo>
                    <a:pt x="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A42727F6-CF23-4EA2-8EC8-991518F33037}"/>
                </a:ext>
              </a:extLst>
            </p:cNvPr>
            <p:cNvSpPr/>
            <p:nvPr/>
          </p:nvSpPr>
          <p:spPr>
            <a:xfrm>
              <a:off x="5848350" y="3028950"/>
              <a:ext cx="495300" cy="514350"/>
            </a:xfrm>
            <a:custGeom>
              <a:avLst/>
              <a:gdLst>
                <a:gd name="connsiteX0" fmla="*/ 247650 w 495300"/>
                <a:gd name="connsiteY0" fmla="*/ 0 h 514350"/>
                <a:gd name="connsiteX1" fmla="*/ 247650 w 495300"/>
                <a:gd name="connsiteY1" fmla="*/ 0 h 514350"/>
                <a:gd name="connsiteX2" fmla="*/ 247650 w 495300"/>
                <a:gd name="connsiteY2" fmla="*/ 0 h 514350"/>
                <a:gd name="connsiteX3" fmla="*/ 0 w 495300"/>
                <a:gd name="connsiteY3" fmla="*/ 244793 h 514350"/>
                <a:gd name="connsiteX4" fmla="*/ 0 w 495300"/>
                <a:gd name="connsiteY4" fmla="*/ 253365 h 514350"/>
                <a:gd name="connsiteX5" fmla="*/ 17145 w 495300"/>
                <a:gd name="connsiteY5" fmla="*/ 339090 h 514350"/>
                <a:gd name="connsiteX6" fmla="*/ 60007 w 495300"/>
                <a:gd name="connsiteY6" fmla="*/ 409575 h 514350"/>
                <a:gd name="connsiteX7" fmla="*/ 118110 w 495300"/>
                <a:gd name="connsiteY7" fmla="*/ 503873 h 514350"/>
                <a:gd name="connsiteX8" fmla="*/ 135255 w 495300"/>
                <a:gd name="connsiteY8" fmla="*/ 514350 h 514350"/>
                <a:gd name="connsiteX9" fmla="*/ 360045 w 495300"/>
                <a:gd name="connsiteY9" fmla="*/ 514350 h 514350"/>
                <a:gd name="connsiteX10" fmla="*/ 377190 w 495300"/>
                <a:gd name="connsiteY10" fmla="*/ 503873 h 514350"/>
                <a:gd name="connsiteX11" fmla="*/ 435292 w 495300"/>
                <a:gd name="connsiteY11" fmla="*/ 409575 h 514350"/>
                <a:gd name="connsiteX12" fmla="*/ 478155 w 495300"/>
                <a:gd name="connsiteY12" fmla="*/ 339090 h 514350"/>
                <a:gd name="connsiteX13" fmla="*/ 495300 w 495300"/>
                <a:gd name="connsiteY13" fmla="*/ 253365 h 514350"/>
                <a:gd name="connsiteX14" fmla="*/ 495300 w 495300"/>
                <a:gd name="connsiteY14" fmla="*/ 244793 h 514350"/>
                <a:gd name="connsiteX15" fmla="*/ 247650 w 495300"/>
                <a:gd name="connsiteY15" fmla="*/ 0 h 514350"/>
                <a:gd name="connsiteX16" fmla="*/ 438150 w 495300"/>
                <a:gd name="connsiteY16" fmla="*/ 252413 h 514350"/>
                <a:gd name="connsiteX17" fmla="*/ 424815 w 495300"/>
                <a:gd name="connsiteY17" fmla="*/ 319088 h 514350"/>
                <a:gd name="connsiteX18" fmla="*/ 392430 w 495300"/>
                <a:gd name="connsiteY18" fmla="*/ 371475 h 514350"/>
                <a:gd name="connsiteX19" fmla="*/ 337185 w 495300"/>
                <a:gd name="connsiteY19" fmla="*/ 457200 h 514350"/>
                <a:gd name="connsiteX20" fmla="*/ 247650 w 495300"/>
                <a:gd name="connsiteY20" fmla="*/ 457200 h 514350"/>
                <a:gd name="connsiteX21" fmla="*/ 159068 w 495300"/>
                <a:gd name="connsiteY21" fmla="*/ 457200 h 514350"/>
                <a:gd name="connsiteX22" fmla="*/ 103823 w 495300"/>
                <a:gd name="connsiteY22" fmla="*/ 371475 h 514350"/>
                <a:gd name="connsiteX23" fmla="*/ 71438 w 495300"/>
                <a:gd name="connsiteY23" fmla="*/ 319088 h 514350"/>
                <a:gd name="connsiteX24" fmla="*/ 58103 w 495300"/>
                <a:gd name="connsiteY24" fmla="*/ 252413 h 514350"/>
                <a:gd name="connsiteX25" fmla="*/ 58103 w 495300"/>
                <a:gd name="connsiteY25" fmla="*/ 244793 h 514350"/>
                <a:gd name="connsiteX26" fmla="*/ 248602 w 495300"/>
                <a:gd name="connsiteY26" fmla="*/ 56197 h 514350"/>
                <a:gd name="connsiteX27" fmla="*/ 248602 w 495300"/>
                <a:gd name="connsiteY27" fmla="*/ 56197 h 514350"/>
                <a:gd name="connsiteX28" fmla="*/ 248602 w 495300"/>
                <a:gd name="connsiteY28" fmla="*/ 56197 h 514350"/>
                <a:gd name="connsiteX29" fmla="*/ 248602 w 495300"/>
                <a:gd name="connsiteY29" fmla="*/ 56197 h 514350"/>
                <a:gd name="connsiteX30" fmla="*/ 248602 w 495300"/>
                <a:gd name="connsiteY30" fmla="*/ 56197 h 514350"/>
                <a:gd name="connsiteX31" fmla="*/ 248602 w 495300"/>
                <a:gd name="connsiteY31" fmla="*/ 56197 h 514350"/>
                <a:gd name="connsiteX32" fmla="*/ 248602 w 495300"/>
                <a:gd name="connsiteY32" fmla="*/ 56197 h 514350"/>
                <a:gd name="connsiteX33" fmla="*/ 439103 w 495300"/>
                <a:gd name="connsiteY33" fmla="*/ 244793 h 514350"/>
                <a:gd name="connsiteX34" fmla="*/ 439103 w 495300"/>
                <a:gd name="connsiteY34" fmla="*/ 252413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5300" h="514350">
                  <a:moveTo>
                    <a:pt x="247650" y="0"/>
                  </a:moveTo>
                  <a:cubicBezTo>
                    <a:pt x="247650" y="0"/>
                    <a:pt x="247650" y="0"/>
                    <a:pt x="247650" y="0"/>
                  </a:cubicBezTo>
                  <a:cubicBezTo>
                    <a:pt x="247650" y="0"/>
                    <a:pt x="247650" y="0"/>
                    <a:pt x="247650" y="0"/>
                  </a:cubicBezTo>
                  <a:cubicBezTo>
                    <a:pt x="112395" y="952"/>
                    <a:pt x="2857" y="109538"/>
                    <a:pt x="0" y="244793"/>
                  </a:cubicBezTo>
                  <a:lnTo>
                    <a:pt x="0" y="253365"/>
                  </a:lnTo>
                  <a:cubicBezTo>
                    <a:pt x="953" y="282893"/>
                    <a:pt x="6668" y="311468"/>
                    <a:pt x="17145" y="339090"/>
                  </a:cubicBezTo>
                  <a:cubicBezTo>
                    <a:pt x="27622" y="364808"/>
                    <a:pt x="41910" y="388620"/>
                    <a:pt x="60007" y="409575"/>
                  </a:cubicBezTo>
                  <a:cubicBezTo>
                    <a:pt x="82868" y="434340"/>
                    <a:pt x="107632" y="482918"/>
                    <a:pt x="118110" y="503873"/>
                  </a:cubicBezTo>
                  <a:cubicBezTo>
                    <a:pt x="120968" y="510540"/>
                    <a:pt x="127635" y="514350"/>
                    <a:pt x="135255" y="514350"/>
                  </a:cubicBezTo>
                  <a:lnTo>
                    <a:pt x="360045" y="514350"/>
                  </a:lnTo>
                  <a:cubicBezTo>
                    <a:pt x="367665" y="514350"/>
                    <a:pt x="374333" y="510540"/>
                    <a:pt x="377190" y="503873"/>
                  </a:cubicBezTo>
                  <a:cubicBezTo>
                    <a:pt x="387668" y="482918"/>
                    <a:pt x="412433" y="434340"/>
                    <a:pt x="435292" y="409575"/>
                  </a:cubicBezTo>
                  <a:cubicBezTo>
                    <a:pt x="453390" y="388620"/>
                    <a:pt x="468630" y="364808"/>
                    <a:pt x="478155" y="339090"/>
                  </a:cubicBezTo>
                  <a:cubicBezTo>
                    <a:pt x="488633" y="311468"/>
                    <a:pt x="494348" y="282893"/>
                    <a:pt x="495300" y="253365"/>
                  </a:cubicBezTo>
                  <a:lnTo>
                    <a:pt x="495300" y="244793"/>
                  </a:lnTo>
                  <a:cubicBezTo>
                    <a:pt x="492442" y="109538"/>
                    <a:pt x="382905" y="952"/>
                    <a:pt x="247650" y="0"/>
                  </a:cubicBezTo>
                  <a:close/>
                  <a:moveTo>
                    <a:pt x="438150" y="252413"/>
                  </a:moveTo>
                  <a:cubicBezTo>
                    <a:pt x="437198" y="275273"/>
                    <a:pt x="432435" y="298133"/>
                    <a:pt x="424815" y="319088"/>
                  </a:cubicBezTo>
                  <a:cubicBezTo>
                    <a:pt x="417195" y="338138"/>
                    <a:pt x="406717" y="356235"/>
                    <a:pt x="392430" y="371475"/>
                  </a:cubicBezTo>
                  <a:cubicBezTo>
                    <a:pt x="370523" y="398145"/>
                    <a:pt x="351473" y="426720"/>
                    <a:pt x="337185" y="457200"/>
                  </a:cubicBezTo>
                  <a:lnTo>
                    <a:pt x="247650" y="457200"/>
                  </a:lnTo>
                  <a:lnTo>
                    <a:pt x="159068" y="457200"/>
                  </a:lnTo>
                  <a:cubicBezTo>
                    <a:pt x="143827" y="426720"/>
                    <a:pt x="124777" y="398145"/>
                    <a:pt x="103823" y="371475"/>
                  </a:cubicBezTo>
                  <a:cubicBezTo>
                    <a:pt x="90488" y="356235"/>
                    <a:pt x="79057" y="338138"/>
                    <a:pt x="71438" y="319088"/>
                  </a:cubicBezTo>
                  <a:cubicBezTo>
                    <a:pt x="62865" y="298133"/>
                    <a:pt x="59055" y="275273"/>
                    <a:pt x="58103" y="252413"/>
                  </a:cubicBezTo>
                  <a:lnTo>
                    <a:pt x="58103" y="244793"/>
                  </a:lnTo>
                  <a:cubicBezTo>
                    <a:pt x="60007" y="140970"/>
                    <a:pt x="144780" y="57150"/>
                    <a:pt x="248602" y="56197"/>
                  </a:cubicBezTo>
                  <a:lnTo>
                    <a:pt x="248602" y="56197"/>
                  </a:lnTo>
                  <a:lnTo>
                    <a:pt x="248602" y="56197"/>
                  </a:lnTo>
                  <a:cubicBezTo>
                    <a:pt x="248602" y="56197"/>
                    <a:pt x="248602" y="56197"/>
                    <a:pt x="248602" y="56197"/>
                  </a:cubicBezTo>
                  <a:cubicBezTo>
                    <a:pt x="248602" y="56197"/>
                    <a:pt x="248602" y="56197"/>
                    <a:pt x="248602" y="56197"/>
                  </a:cubicBezTo>
                  <a:lnTo>
                    <a:pt x="248602" y="56197"/>
                  </a:lnTo>
                  <a:lnTo>
                    <a:pt x="248602" y="56197"/>
                  </a:lnTo>
                  <a:cubicBezTo>
                    <a:pt x="352425" y="57150"/>
                    <a:pt x="437198" y="140018"/>
                    <a:pt x="439103" y="244793"/>
                  </a:cubicBezTo>
                  <a:lnTo>
                    <a:pt x="439103" y="2524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grpSp>
      <p:grpSp>
        <p:nvGrpSpPr>
          <p:cNvPr id="35" name="Graphic 33" descr="Compass">
            <a:extLst>
              <a:ext uri="{FF2B5EF4-FFF2-40B4-BE49-F238E27FC236}">
                <a16:creationId xmlns:a16="http://schemas.microsoft.com/office/drawing/2014/main" id="{BE38E0C5-43E9-49B9-A882-242C5498FC09}"/>
              </a:ext>
            </a:extLst>
          </p:cNvPr>
          <p:cNvGrpSpPr/>
          <p:nvPr/>
        </p:nvGrpSpPr>
        <p:grpSpPr>
          <a:xfrm>
            <a:off x="947286" y="2496049"/>
            <a:ext cx="636096" cy="611408"/>
            <a:chOff x="427391" y="1737495"/>
            <a:chExt cx="914400" cy="914400"/>
          </a:xfrm>
        </p:grpSpPr>
        <p:sp>
          <p:nvSpPr>
            <p:cNvPr id="36" name="Freeform: Shape 35">
              <a:extLst>
                <a:ext uri="{FF2B5EF4-FFF2-40B4-BE49-F238E27FC236}">
                  <a16:creationId xmlns:a16="http://schemas.microsoft.com/office/drawing/2014/main" id="{D101DEA5-C167-461C-B45C-43FE7BEAF19C}"/>
                </a:ext>
              </a:extLst>
            </p:cNvPr>
            <p:cNvSpPr/>
            <p:nvPr/>
          </p:nvSpPr>
          <p:spPr>
            <a:xfrm>
              <a:off x="522641" y="1832745"/>
              <a:ext cx="723900" cy="723900"/>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361950 w 723900"/>
                <a:gd name="connsiteY5" fmla="*/ 57150 h 723900"/>
                <a:gd name="connsiteX6" fmla="*/ 666750 w 723900"/>
                <a:gd name="connsiteY6" fmla="*/ 361950 h 723900"/>
                <a:gd name="connsiteX7" fmla="*/ 361950 w 723900"/>
                <a:gd name="connsiteY7" fmla="*/ 666750 h 723900"/>
                <a:gd name="connsiteX8" fmla="*/ 57150 w 723900"/>
                <a:gd name="connsiteY8" fmla="*/ 361950 h 723900"/>
                <a:gd name="connsiteX9" fmla="*/ 361950 w 723900"/>
                <a:gd name="connsiteY9" fmla="*/ 5715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0"/>
                  </a:moveTo>
                  <a:cubicBezTo>
                    <a:pt x="161925" y="0"/>
                    <a:pt x="0" y="161925"/>
                    <a:pt x="0" y="361950"/>
                  </a:cubicBezTo>
                  <a:cubicBezTo>
                    <a:pt x="0" y="561975"/>
                    <a:pt x="161925" y="723900"/>
                    <a:pt x="361950" y="723900"/>
                  </a:cubicBezTo>
                  <a:cubicBezTo>
                    <a:pt x="561975" y="723900"/>
                    <a:pt x="723900" y="561975"/>
                    <a:pt x="723900" y="361950"/>
                  </a:cubicBezTo>
                  <a:cubicBezTo>
                    <a:pt x="723900" y="161925"/>
                    <a:pt x="561975" y="0"/>
                    <a:pt x="361950" y="0"/>
                  </a:cubicBezTo>
                  <a:close/>
                  <a:moveTo>
                    <a:pt x="361950" y="57150"/>
                  </a:moveTo>
                  <a:cubicBezTo>
                    <a:pt x="529590" y="57150"/>
                    <a:pt x="666750" y="194310"/>
                    <a:pt x="666750" y="361950"/>
                  </a:cubicBezTo>
                  <a:cubicBezTo>
                    <a:pt x="666750" y="529590"/>
                    <a:pt x="529590" y="666750"/>
                    <a:pt x="361950" y="666750"/>
                  </a:cubicBezTo>
                  <a:cubicBezTo>
                    <a:pt x="194310" y="666750"/>
                    <a:pt x="57150" y="529590"/>
                    <a:pt x="57150" y="361950"/>
                  </a:cubicBezTo>
                  <a:cubicBezTo>
                    <a:pt x="57150" y="194310"/>
                    <a:pt x="194310" y="57150"/>
                    <a:pt x="361950" y="57150"/>
                  </a:cubicBezTo>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8D8BD265-C7EE-40EF-99CD-FBCD677984DB}"/>
                </a:ext>
              </a:extLst>
            </p:cNvPr>
            <p:cNvSpPr/>
            <p:nvPr/>
          </p:nvSpPr>
          <p:spPr>
            <a:xfrm>
              <a:off x="736001" y="2048009"/>
              <a:ext cx="295275" cy="295275"/>
            </a:xfrm>
            <a:custGeom>
              <a:avLst/>
              <a:gdLst>
                <a:gd name="connsiteX0" fmla="*/ 0 w 295275"/>
                <a:gd name="connsiteY0" fmla="*/ 295275 h 295275"/>
                <a:gd name="connsiteX1" fmla="*/ 209550 w 295275"/>
                <a:gd name="connsiteY1" fmla="*/ 209550 h 295275"/>
                <a:gd name="connsiteX2" fmla="*/ 295275 w 295275"/>
                <a:gd name="connsiteY2" fmla="*/ 0 h 295275"/>
                <a:gd name="connsiteX3" fmla="*/ 85725 w 295275"/>
                <a:gd name="connsiteY3" fmla="*/ 87630 h 295275"/>
                <a:gd name="connsiteX4" fmla="*/ 0 w 295275"/>
                <a:gd name="connsiteY4" fmla="*/ 295275 h 295275"/>
                <a:gd name="connsiteX5" fmla="*/ 148590 w 295275"/>
                <a:gd name="connsiteY5" fmla="*/ 127635 h 295275"/>
                <a:gd name="connsiteX6" fmla="*/ 167640 w 295275"/>
                <a:gd name="connsiteY6" fmla="*/ 146685 h 295275"/>
                <a:gd name="connsiteX7" fmla="*/ 148590 w 295275"/>
                <a:gd name="connsiteY7" fmla="*/ 165735 h 295275"/>
                <a:gd name="connsiteX8" fmla="*/ 129540 w 295275"/>
                <a:gd name="connsiteY8" fmla="*/ 146685 h 295275"/>
                <a:gd name="connsiteX9" fmla="*/ 148590 w 295275"/>
                <a:gd name="connsiteY9" fmla="*/ 127635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295275">
                  <a:moveTo>
                    <a:pt x="0" y="295275"/>
                  </a:moveTo>
                  <a:lnTo>
                    <a:pt x="209550" y="209550"/>
                  </a:lnTo>
                  <a:lnTo>
                    <a:pt x="295275" y="0"/>
                  </a:lnTo>
                  <a:lnTo>
                    <a:pt x="85725" y="87630"/>
                  </a:lnTo>
                  <a:lnTo>
                    <a:pt x="0" y="295275"/>
                  </a:lnTo>
                  <a:close/>
                  <a:moveTo>
                    <a:pt x="148590" y="127635"/>
                  </a:moveTo>
                  <a:cubicBezTo>
                    <a:pt x="160020" y="127635"/>
                    <a:pt x="167640" y="135255"/>
                    <a:pt x="167640" y="146685"/>
                  </a:cubicBezTo>
                  <a:cubicBezTo>
                    <a:pt x="167640" y="158115"/>
                    <a:pt x="160020" y="165735"/>
                    <a:pt x="148590" y="165735"/>
                  </a:cubicBezTo>
                  <a:cubicBezTo>
                    <a:pt x="137160" y="165735"/>
                    <a:pt x="129540" y="158115"/>
                    <a:pt x="129540" y="146685"/>
                  </a:cubicBezTo>
                  <a:cubicBezTo>
                    <a:pt x="129540" y="135255"/>
                    <a:pt x="137160" y="127635"/>
                    <a:pt x="148590" y="127635"/>
                  </a:cubicBezTo>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BE8FF"/>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3D4093DD-8B7A-46F0-9791-6F9F8C35EDF7}"/>
              </a:ext>
            </a:extLst>
          </p:cNvPr>
          <p:cNvSpPr txBox="1"/>
          <p:nvPr/>
        </p:nvSpPr>
        <p:spPr>
          <a:xfrm>
            <a:off x="1013546" y="974137"/>
            <a:ext cx="681071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prstClr val="white"/>
                    </a:gs>
                    <a:gs pos="100000">
                      <a:prstClr val="white"/>
                    </a:gs>
                  </a:gsLst>
                  <a:lin ang="5400000" scaled="0"/>
                </a:gradFill>
                <a:effectLst/>
                <a:uLnTx/>
                <a:uFillTx/>
                <a:latin typeface="Segoe UI Semilight" panose="020B0402040204020203" pitchFamily="34" charset="0"/>
                <a:ea typeface="+mn-ea"/>
                <a:cs typeface="Segoe UI Semilight" panose="020B0402040204020203" pitchFamily="34" charset="0"/>
              </a:rPr>
              <a:t>Engage stakeholders across business and technology to understand your motivations for cloud adoption</a:t>
            </a:r>
          </a:p>
        </p:txBody>
      </p:sp>
    </p:spTree>
    <p:extLst>
      <p:ext uri="{BB962C8B-B14F-4D97-AF65-F5344CB8AC3E}">
        <p14:creationId xmlns:p14="http://schemas.microsoft.com/office/powerpoint/2010/main" val="3613319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500"/>
                                        <p:tgtEl>
                                          <p:spTgt spid="5">
                                            <p:txEl>
                                              <p:pRg st="2" end="2"/>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fade">
                                      <p:cBhvr>
                                        <p:cTn id="37" dur="500"/>
                                        <p:tgtEl>
                                          <p:spTgt spid="5">
                                            <p:txEl>
                                              <p:pRg st="3" end="3"/>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xEl>
                                              <p:pRg st="4" end="4"/>
                                            </p:txEl>
                                          </p:spTgt>
                                        </p:tgtEl>
                                        <p:attrNameLst>
                                          <p:attrName>style.visibility</p:attrName>
                                        </p:attrNameLst>
                                      </p:cBhvr>
                                      <p:to>
                                        <p:strVal val="visible"/>
                                      </p:to>
                                    </p:set>
                                    <p:animEffect transition="in" filter="fade">
                                      <p:cBhvr>
                                        <p:cTn id="40" dur="500"/>
                                        <p:tgtEl>
                                          <p:spTgt spid="5">
                                            <p:txEl>
                                              <p:pRg st="4" end="4"/>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Effect transition="in" filter="fade">
                                      <p:cBhvr>
                                        <p:cTn id="43" dur="500"/>
                                        <p:tgtEl>
                                          <p:spTgt spid="5">
                                            <p:txEl>
                                              <p:pRg st="5" end="5"/>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xEl>
                                              <p:pRg st="6" end="6"/>
                                            </p:txEl>
                                          </p:spTgt>
                                        </p:tgtEl>
                                        <p:attrNameLst>
                                          <p:attrName>style.visibility</p:attrName>
                                        </p:attrNameLst>
                                      </p:cBhvr>
                                      <p:to>
                                        <p:strVal val="visible"/>
                                      </p:to>
                                    </p:set>
                                    <p:animEffect transition="in" filter="fade">
                                      <p:cBhvr>
                                        <p:cTn id="46" dur="500"/>
                                        <p:tgtEl>
                                          <p:spTgt spid="5">
                                            <p:txEl>
                                              <p:pRg st="6" end="6"/>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Effect transition="in" filter="fade">
                                      <p:cBhvr>
                                        <p:cTn id="49" dur="500"/>
                                        <p:tgtEl>
                                          <p:spTgt spid="5">
                                            <p:txEl>
                                              <p:pRg st="7" end="7"/>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fade">
                                      <p:cBhvr>
                                        <p:cTn id="55" dur="500"/>
                                        <p:tgtEl>
                                          <p:spTgt spid="6">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2" end="2"/>
                                            </p:txEl>
                                          </p:spTgt>
                                        </p:tgtEl>
                                        <p:attrNameLst>
                                          <p:attrName>style.visibility</p:attrName>
                                        </p:attrNameLst>
                                      </p:cBhvr>
                                      <p:to>
                                        <p:strVal val="visible"/>
                                      </p:to>
                                    </p:set>
                                    <p:animEffect transition="in" filter="fade">
                                      <p:cBhvr>
                                        <p:cTn id="58" dur="500"/>
                                        <p:tgtEl>
                                          <p:spTgt spid="6">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fade">
                                      <p:cBhvr>
                                        <p:cTn id="61" dur="500"/>
                                        <p:tgtEl>
                                          <p:spTgt spid="6">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4" end="4"/>
                                            </p:txEl>
                                          </p:spTgt>
                                        </p:tgtEl>
                                        <p:attrNameLst>
                                          <p:attrName>style.visibility</p:attrName>
                                        </p:attrNameLst>
                                      </p:cBhvr>
                                      <p:to>
                                        <p:strVal val="visible"/>
                                      </p:to>
                                    </p:set>
                                    <p:animEffect transition="in" filter="fade">
                                      <p:cBhvr>
                                        <p:cTn id="64" dur="500"/>
                                        <p:tgtEl>
                                          <p:spTgt spid="6">
                                            <p:txEl>
                                              <p:pRg st="4" end="4"/>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5" end="5"/>
                                            </p:txEl>
                                          </p:spTgt>
                                        </p:tgtEl>
                                        <p:attrNameLst>
                                          <p:attrName>style.visibility</p:attrName>
                                        </p:attrNameLst>
                                      </p:cBhvr>
                                      <p:to>
                                        <p:strVal val="visible"/>
                                      </p:to>
                                    </p:set>
                                    <p:animEffect transition="in" filter="fade">
                                      <p:cBhvr>
                                        <p:cTn id="67" dur="500"/>
                                        <p:tgtEl>
                                          <p:spTgt spid="6">
                                            <p:txEl>
                                              <p:pRg st="5" end="5"/>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6" end="6"/>
                                            </p:txEl>
                                          </p:spTgt>
                                        </p:tgtEl>
                                        <p:attrNameLst>
                                          <p:attrName>style.visibility</p:attrName>
                                        </p:attrNameLst>
                                      </p:cBhvr>
                                      <p:to>
                                        <p:strVal val="visible"/>
                                      </p:to>
                                    </p:set>
                                    <p:animEffect transition="in" filter="fade">
                                      <p:cBhvr>
                                        <p:cTn id="70" dur="500"/>
                                        <p:tgtEl>
                                          <p:spTgt spid="6">
                                            <p:txEl>
                                              <p:pRg st="6" end="6"/>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7" end="7"/>
                                            </p:txEl>
                                          </p:spTgt>
                                        </p:tgtEl>
                                        <p:attrNameLst>
                                          <p:attrName>style.visibility</p:attrName>
                                        </p:attrNameLst>
                                      </p:cBhvr>
                                      <p:to>
                                        <p:strVal val="visible"/>
                                      </p:to>
                                    </p:set>
                                    <p:animEffect transition="in" filter="fade">
                                      <p:cBhvr>
                                        <p:cTn id="73"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 uri="{C183D7F6-B498-43B3-948B-1728B52AA6E4}">
                <adec:decorative xmlns:adec="http://schemas.microsoft.com/office/drawing/2017/decorative" val="1"/>
              </a:ext>
            </a:extLst>
          </p:cNvPr>
          <p:cNvSpPr/>
          <p:nvPr/>
        </p:nvSpPr>
        <p:spPr bwMode="auto">
          <a:xfrm>
            <a:off x="5756411" y="5159783"/>
            <a:ext cx="2485767" cy="609096"/>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 uri="{C183D7F6-B498-43B3-948B-1728B52AA6E4}">
                <adec:decorative xmlns:adec="http://schemas.microsoft.com/office/drawing/2017/decorative" val="1"/>
              </a:ext>
            </a:extLst>
          </p:cNvPr>
          <p:cNvSpPr/>
          <p:nvPr/>
        </p:nvSpPr>
        <p:spPr bwMode="auto">
          <a:xfrm>
            <a:off x="8784904" y="5146494"/>
            <a:ext cx="2327779" cy="622385"/>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 uri="{C183D7F6-B498-43B3-948B-1728B52AA6E4}">
                <adec:decorative xmlns:adec="http://schemas.microsoft.com/office/drawing/2017/decorative" val="1"/>
              </a:ext>
            </a:extLst>
          </p:cNvPr>
          <p:cNvSpPr/>
          <p:nvPr/>
        </p:nvSpPr>
        <p:spPr bwMode="auto">
          <a:xfrm>
            <a:off x="9427015" y="2368957"/>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 uri="{C183D7F6-B498-43B3-948B-1728B52AA6E4}">
                <adec:decorative xmlns:adec="http://schemas.microsoft.com/office/drawing/2017/decorative" val="1"/>
              </a:ext>
            </a:extLst>
          </p:cNvPr>
          <p:cNvSpPr/>
          <p:nvPr/>
        </p:nvSpPr>
        <p:spPr bwMode="auto">
          <a:xfrm>
            <a:off x="6658105" y="2863471"/>
            <a:ext cx="2075040" cy="534889"/>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Rectangle: Rounded Corners 222">
            <a:extLst>
              <a:ext uri="{FF2B5EF4-FFF2-40B4-BE49-F238E27FC236}">
                <a16:creationId xmlns:a16="http://schemas.microsoft.com/office/drawing/2014/main" id="{A2F9C7A6-8B4E-4838-B083-67F7D24BCBD6}"/>
              </a:ext>
              <a:ext uri="{C183D7F6-B498-43B3-948B-1728B52AA6E4}">
                <adec:decorative xmlns:adec="http://schemas.microsoft.com/office/drawing/2017/decorative" val="1"/>
              </a:ext>
            </a:extLst>
          </p:cNvPr>
          <p:cNvSpPr/>
          <p:nvPr/>
        </p:nvSpPr>
        <p:spPr bwMode="auto">
          <a:xfrm>
            <a:off x="6663208" y="2371743"/>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 uri="{C183D7F6-B498-43B3-948B-1728B52AA6E4}">
                <adec:decorative xmlns:adec="http://schemas.microsoft.com/office/drawing/2017/decorative" val="1"/>
              </a:ext>
            </a:extLst>
          </p:cNvPr>
          <p:cNvSpPr/>
          <p:nvPr/>
        </p:nvSpPr>
        <p:spPr bwMode="auto">
          <a:xfrm>
            <a:off x="1198462" y="2862548"/>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 uri="{C183D7F6-B498-43B3-948B-1728B52AA6E4}">
                <adec:decorative xmlns:adec="http://schemas.microsoft.com/office/drawing/2017/decorative" val="1"/>
              </a:ext>
            </a:extLst>
          </p:cNvPr>
          <p:cNvSpPr/>
          <p:nvPr/>
        </p:nvSpPr>
        <p:spPr bwMode="auto">
          <a:xfrm>
            <a:off x="3905645" y="2371387"/>
            <a:ext cx="2080118" cy="52350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 uri="{C183D7F6-B498-43B3-948B-1728B52AA6E4}">
                <adec:decorative xmlns:adec="http://schemas.microsoft.com/office/drawing/2017/decorative" val="1"/>
              </a:ext>
            </a:extLst>
          </p:cNvPr>
          <p:cNvSpPr/>
          <p:nvPr/>
        </p:nvSpPr>
        <p:spPr bwMode="auto">
          <a:xfrm>
            <a:off x="3905645" y="2995222"/>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1" name="Rectangle: Rounded Corners 220">
            <a:extLst>
              <a:ext uri="{FF2B5EF4-FFF2-40B4-BE49-F238E27FC236}">
                <a16:creationId xmlns:a16="http://schemas.microsoft.com/office/drawing/2014/main" id="{62C1B294-956A-4BA6-89D6-388BD6907A02}"/>
              </a:ext>
              <a:ext uri="{C183D7F6-B498-43B3-948B-1728B52AA6E4}">
                <adec:decorative xmlns:adec="http://schemas.microsoft.com/office/drawing/2017/decorative" val="1"/>
              </a:ext>
            </a:extLst>
          </p:cNvPr>
          <p:cNvSpPr/>
          <p:nvPr/>
        </p:nvSpPr>
        <p:spPr bwMode="auto">
          <a:xfrm>
            <a:off x="3905645" y="3523084"/>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Migrate existing workloads </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430021" y="2044831"/>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9330619" y="1985910"/>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17" name="Rectangle 16">
            <a:extLst>
              <a:ext uri="{FF2B5EF4-FFF2-40B4-BE49-F238E27FC236}">
                <a16:creationId xmlns:a16="http://schemas.microsoft.com/office/drawing/2014/main" id="{5504AA27-3F2B-441C-BE91-EB7083FC2D57}"/>
              </a:ext>
              <a:ext uri="{C183D7F6-B498-43B3-948B-1728B52AA6E4}">
                <adec:decorative xmlns:adec="http://schemas.microsoft.com/office/drawing/2017/decorative" val="1"/>
              </a:ext>
            </a:extLst>
          </p:cNvPr>
          <p:cNvSpPr/>
          <p:nvPr/>
        </p:nvSpPr>
        <p:spPr bwMode="auto">
          <a:xfrm>
            <a:off x="3650624" y="3436851"/>
            <a:ext cx="209320" cy="2777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1249706"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953" y="6111734"/>
            <a:ext cx="509983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srgbClr val="4BE8FF"/>
                </a:solidFill>
                <a:effectLst/>
                <a:uLnTx/>
                <a:uFillTx/>
                <a:latin typeface="Segoe UI"/>
                <a:ea typeface="+mn-ea"/>
                <a:cs typeface="+mn-cs"/>
                <a:hlinkClick r:id="rId3"/>
              </a:rPr>
              <a:t>aka.ms/adopt/getstarted-migrate</a:t>
            </a:r>
            <a:endParaRPr kumimoji="0" lang="en-US" sz="1800" b="0" i="0" u="sng" strike="noStrike" kern="1200" cap="none" spc="0" normalizeH="0" baseline="0" noProof="0">
              <a:ln>
                <a:noFill/>
              </a:ln>
              <a:solidFill>
                <a:srgbClr val="4BE8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9AAE2AC2-E3EF-4994-8512-CB1FB3D88B0E}"/>
              </a:ext>
              <a:ext uri="{C183D7F6-B498-43B3-948B-1728B52AA6E4}">
                <adec:decorative xmlns:adec="http://schemas.microsoft.com/office/drawing/2017/decorative" val="1"/>
              </a:ext>
            </a:extLst>
          </p:cNvPr>
          <p:cNvSpPr/>
          <p:nvPr/>
        </p:nvSpPr>
        <p:spPr bwMode="auto">
          <a:xfrm>
            <a:off x="1213702" y="2407707"/>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069253" y="2394850"/>
            <a:ext cx="18474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Gather data and analyze assets and workloads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Lst>
          </p:cNvPr>
          <p:cNvGrpSpPr/>
          <p:nvPr/>
        </p:nvGrpSpPr>
        <p:grpSpPr>
          <a:xfrm>
            <a:off x="867724" y="2372730"/>
            <a:ext cx="417197" cy="389482"/>
            <a:chOff x="227124" y="2015046"/>
            <a:chExt cx="473963" cy="435835"/>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Lst>
          </p:cNvPr>
          <p:cNvGrpSpPr/>
          <p:nvPr/>
        </p:nvGrpSpPr>
        <p:grpSpPr>
          <a:xfrm>
            <a:off x="864545" y="2817966"/>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2</a:t>
              </a: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593393" y="2289636"/>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3</a:t>
              </a: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3600675" y="2974050"/>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3600964" y="3458393"/>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6349118" y="2357037"/>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6</a:t>
              </a:r>
            </a:p>
          </p:txBody>
        </p:sp>
      </p:grpSp>
      <p:grpSp>
        <p:nvGrpSpPr>
          <p:cNvPr id="40" name="Group 39">
            <a:extLst>
              <a:ext uri="{FF2B5EF4-FFF2-40B4-BE49-F238E27FC236}">
                <a16:creationId xmlns:a16="http://schemas.microsoft.com/office/drawing/2014/main" id="{CEC87E38-7B11-4650-BFA7-75BA94C5434C}"/>
              </a:ext>
            </a:extLst>
          </p:cNvPr>
          <p:cNvGrpSpPr/>
          <p:nvPr/>
        </p:nvGrpSpPr>
        <p:grpSpPr>
          <a:xfrm>
            <a:off x="9099650" y="2340481"/>
            <a:ext cx="417197" cy="389482"/>
            <a:chOff x="227124" y="2015046"/>
            <a:chExt cx="473963" cy="435835"/>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Lst>
          </p:cNvPr>
          <p:cNvGrpSpPr/>
          <p:nvPr/>
        </p:nvGrpSpPr>
        <p:grpSpPr>
          <a:xfrm>
            <a:off x="6355259" y="2838648"/>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7</a:t>
              </a:r>
            </a:p>
          </p:txBody>
        </p:sp>
      </p:grpSp>
      <p:grpSp>
        <p:nvGrpSpPr>
          <p:cNvPr id="44" name="Group 43">
            <a:extLst>
              <a:ext uri="{FF2B5EF4-FFF2-40B4-BE49-F238E27FC236}">
                <a16:creationId xmlns:a16="http://schemas.microsoft.com/office/drawing/2014/main" id="{29B9CAB6-739B-466C-B4AB-EA76625817C2}"/>
              </a:ext>
            </a:extLst>
          </p:cNvPr>
          <p:cNvGrpSpPr/>
          <p:nvPr/>
        </p:nvGrpSpPr>
        <p:grpSpPr>
          <a:xfrm>
            <a:off x="5421201" y="5108613"/>
            <a:ext cx="417197" cy="389482"/>
            <a:chOff x="227124" y="2015046"/>
            <a:chExt cx="473963" cy="435835"/>
          </a:xfrm>
        </p:grpSpPr>
        <p:sp>
          <p:nvSpPr>
            <p:cNvPr id="120" name="Oval 119">
              <a:extLst>
                <a:ext uri="{FF2B5EF4-FFF2-40B4-BE49-F238E27FC236}">
                  <a16:creationId xmlns:a16="http://schemas.microsoft.com/office/drawing/2014/main" id="{92598896-C4E6-4747-8143-326B3E58BBF0}"/>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BF7FAA06-6CAB-4A53-9C67-58FDD7998293}"/>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9</a:t>
              </a:r>
            </a:p>
          </p:txBody>
        </p:sp>
      </p:grpSp>
      <p:grpSp>
        <p:nvGrpSpPr>
          <p:cNvPr id="58" name="Group 57">
            <a:extLst>
              <a:ext uri="{FF2B5EF4-FFF2-40B4-BE49-F238E27FC236}">
                <a16:creationId xmlns:a16="http://schemas.microsoft.com/office/drawing/2014/main" id="{9E8BDF6F-2F7A-4F7C-B2E5-D29B4AB637C1}"/>
              </a:ext>
            </a:extLst>
          </p:cNvPr>
          <p:cNvGrpSpPr/>
          <p:nvPr/>
        </p:nvGrpSpPr>
        <p:grpSpPr>
          <a:xfrm>
            <a:off x="8401276" y="5108613"/>
            <a:ext cx="454143" cy="389774"/>
            <a:chOff x="208176" y="2014720"/>
            <a:chExt cx="515936" cy="436161"/>
          </a:xfrm>
        </p:grpSpPr>
        <p:sp>
          <p:nvSpPr>
            <p:cNvPr id="123" name="Oval 122">
              <a:extLst>
                <a:ext uri="{FF2B5EF4-FFF2-40B4-BE49-F238E27FC236}">
                  <a16:creationId xmlns:a16="http://schemas.microsoft.com/office/drawing/2014/main" id="{0FD59682-1F9F-4552-A957-A7667A926DB9}"/>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F0AA2A7-E849-40F5-8802-25A95D514779}"/>
                </a:ext>
              </a:extLst>
            </p:cNvPr>
            <p:cNvSpPr txBox="1"/>
            <p:nvPr/>
          </p:nvSpPr>
          <p:spPr>
            <a:xfrm>
              <a:off x="208176" y="2014720"/>
              <a:ext cx="515936"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10</a:t>
              </a: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75940"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232360" y="1604811"/>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10037163" y="1590648"/>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929109" y="1674208"/>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6437488" y="4345315"/>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9185287" y="4353892"/>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0" name="TextBox 199">
            <a:extLst>
              <a:ext uri="{FF2B5EF4-FFF2-40B4-BE49-F238E27FC236}">
                <a16:creationId xmlns:a16="http://schemas.microsoft.com/office/drawing/2014/main" id="{B7243203-0DCB-46E2-AE24-2D96FA4C9EEA}"/>
              </a:ext>
            </a:extLst>
          </p:cNvPr>
          <p:cNvSpPr txBox="1"/>
          <p:nvPr/>
        </p:nvSpPr>
        <p:spPr>
          <a:xfrm>
            <a:off x="1389142" y="2894890"/>
            <a:ext cx="184952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Align partner s</a:t>
            </a:r>
            <a:r>
              <a:rPr kumimoji="0" lang="en-US" sz="1200" b="0" i="0" u="none" strike="noStrike" kern="1200" cap="none" spc="0" normalizeH="0" baseline="0" noProof="0" err="1">
                <a:ln>
                  <a:noFill/>
                </a:ln>
                <a:solidFill>
                  <a:srgbClr val="FFFFFF"/>
                </a:solidFill>
                <a:effectLst/>
                <a:uLnTx/>
                <a:uFillTx/>
                <a:latin typeface="Segoe UI "/>
                <a:ea typeface="+mn-lt"/>
                <a:cs typeface="Segoe UI Semibold"/>
              </a:rPr>
              <a:t>upport</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48" name="TextBox 47">
            <a:extLst>
              <a:ext uri="{FF2B5EF4-FFF2-40B4-BE49-F238E27FC236}">
                <a16:creationId xmlns:a16="http://schemas.microsoft.com/office/drawing/2014/main" id="{16EBE9AC-D9F8-4011-ADBB-CBB663DA35BD}"/>
              </a:ext>
            </a:extLst>
          </p:cNvPr>
          <p:cNvSpPr txBox="1"/>
          <p:nvPr/>
        </p:nvSpPr>
        <p:spPr>
          <a:xfrm>
            <a:off x="9526759" y="2392467"/>
            <a:ext cx="199649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Migrate first 10 workloads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51634" y="2428834"/>
            <a:ext cx="197383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Align stakeholders</a:t>
            </a:r>
          </a:p>
        </p:txBody>
      </p:sp>
      <p:sp>
        <p:nvSpPr>
          <p:cNvPr id="51" name="TextBox 50">
            <a:extLst>
              <a:ext uri="{FF2B5EF4-FFF2-40B4-BE49-F238E27FC236}">
                <a16:creationId xmlns:a16="http://schemas.microsoft.com/office/drawing/2014/main" id="{063050F2-C05E-4D6C-B916-E6E4A90B43C6}"/>
              </a:ext>
            </a:extLst>
          </p:cNvPr>
          <p:cNvSpPr txBox="1"/>
          <p:nvPr/>
        </p:nvSpPr>
        <p:spPr>
          <a:xfrm>
            <a:off x="4073249" y="3042313"/>
            <a:ext cx="1943384"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Make a business case</a:t>
            </a:r>
          </a:p>
        </p:txBody>
      </p:sp>
      <p:sp>
        <p:nvSpPr>
          <p:cNvPr id="52" name="TextBox 51">
            <a:extLst>
              <a:ext uri="{FF2B5EF4-FFF2-40B4-BE49-F238E27FC236}">
                <a16:creationId xmlns:a16="http://schemas.microsoft.com/office/drawing/2014/main" id="{CF23AA21-4789-4A17-8707-1A0802C3E0AA}"/>
              </a:ext>
            </a:extLst>
          </p:cNvPr>
          <p:cNvSpPr txBox="1"/>
          <p:nvPr/>
        </p:nvSpPr>
        <p:spPr>
          <a:xfrm>
            <a:off x="4073249" y="3567015"/>
            <a:ext cx="1943384"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Create migration plan</a:t>
            </a:r>
          </a:p>
        </p:txBody>
      </p:sp>
      <p:sp>
        <p:nvSpPr>
          <p:cNvPr id="53" name="TextBox 52">
            <a:extLst>
              <a:ext uri="{FF2B5EF4-FFF2-40B4-BE49-F238E27FC236}">
                <a16:creationId xmlns:a16="http://schemas.microsoft.com/office/drawing/2014/main" id="{0619B266-0452-4B42-AEDB-60AEC12E271C}"/>
              </a:ext>
            </a:extLst>
          </p:cNvPr>
          <p:cNvSpPr txBox="1"/>
          <p:nvPr/>
        </p:nvSpPr>
        <p:spPr>
          <a:xfrm>
            <a:off x="6761068" y="2405551"/>
            <a:ext cx="1943384"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Build skills readiness plan</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73911"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57" name="TextBox 56">
            <a:extLst>
              <a:ext uri="{FF2B5EF4-FFF2-40B4-BE49-F238E27FC236}">
                <a16:creationId xmlns:a16="http://schemas.microsoft.com/office/drawing/2014/main" id="{F928AE99-9E8D-42B8-9AAF-661070D9E592}"/>
              </a:ext>
            </a:extLst>
          </p:cNvPr>
          <p:cNvSpPr txBox="1"/>
          <p:nvPr/>
        </p:nvSpPr>
        <p:spPr>
          <a:xfrm>
            <a:off x="6796472" y="2911044"/>
            <a:ext cx="1780117"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Deploy an aligned landing zone</a:t>
            </a:r>
          </a:p>
        </p:txBody>
      </p:sp>
      <p:sp>
        <p:nvSpPr>
          <p:cNvPr id="61" name="TextBox 60">
            <a:extLst>
              <a:ext uri="{FF2B5EF4-FFF2-40B4-BE49-F238E27FC236}">
                <a16:creationId xmlns:a16="http://schemas.microsoft.com/office/drawing/2014/main" id="{5AFCE8C5-F78A-48DB-A015-40BDB051933A}"/>
              </a:ext>
            </a:extLst>
          </p:cNvPr>
          <p:cNvSpPr txBox="1"/>
          <p:nvPr/>
        </p:nvSpPr>
        <p:spPr>
          <a:xfrm>
            <a:off x="5529638" y="4810528"/>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8173167" y="478597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cxnSp>
        <p:nvCxnSpPr>
          <p:cNvPr id="69" name="Connector: Elbow 68">
            <a:extLst>
              <a:ext uri="{FF2B5EF4-FFF2-40B4-BE49-F238E27FC236}">
                <a16:creationId xmlns:a16="http://schemas.microsoft.com/office/drawing/2014/main" id="{6417F1EB-ED87-4EFF-97C0-5FBC46233F3D}"/>
              </a:ext>
            </a:extLst>
          </p:cNvPr>
          <p:cNvCxnSpPr>
            <a:cxnSpLocks/>
            <a:stCxn id="124" idx="2"/>
            <a:endCxn id="108" idx="4"/>
          </p:cNvCxnSpPr>
          <p:nvPr/>
        </p:nvCxnSpPr>
        <p:spPr>
          <a:xfrm rot="5400000" flipH="1">
            <a:off x="5403920" y="2253519"/>
            <a:ext cx="1630071" cy="4818785"/>
          </a:xfrm>
          <a:prstGeom prst="bentConnector3">
            <a:avLst>
              <a:gd name="adj1" fmla="val -299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68099F54-3C07-4285-A4CB-194A74561DE8}"/>
              </a:ext>
            </a:extLst>
          </p:cNvPr>
          <p:cNvSpPr txBox="1"/>
          <p:nvPr/>
        </p:nvSpPr>
        <p:spPr>
          <a:xfrm>
            <a:off x="5855395" y="5217216"/>
            <a:ext cx="238678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Hand-off production workloads to  cloud governance</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8869658" y="5187421"/>
            <a:ext cx="22430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Hand-off production workloads to cloud operations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cxnSp>
        <p:nvCxnSpPr>
          <p:cNvPr id="269" name="Straight Arrow Connector 268">
            <a:extLst>
              <a:ext uri="{FF2B5EF4-FFF2-40B4-BE49-F238E27FC236}">
                <a16:creationId xmlns:a16="http://schemas.microsoft.com/office/drawing/2014/main" id="{1D4319EF-339E-4A72-8ACE-F6DDC85068BC}"/>
              </a:ext>
            </a:extLst>
          </p:cNvPr>
          <p:cNvCxnSpPr>
            <a:cxnSpLocks/>
          </p:cNvCxnSpPr>
          <p:nvPr/>
        </p:nvCxnSpPr>
        <p:spPr>
          <a:xfrm>
            <a:off x="3325472"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94996D4E-38EC-4078-9E8F-7762F67C2232}"/>
              </a:ext>
            </a:extLst>
          </p:cNvPr>
          <p:cNvCxnSpPr>
            <a:cxnSpLocks/>
          </p:cNvCxnSpPr>
          <p:nvPr/>
        </p:nvCxnSpPr>
        <p:spPr>
          <a:xfrm>
            <a:off x="6068392"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CC7DC69-3438-4096-BA08-5A68D71146C1}"/>
              </a:ext>
            </a:extLst>
          </p:cNvPr>
          <p:cNvCxnSpPr>
            <a:cxnSpLocks/>
          </p:cNvCxnSpPr>
          <p:nvPr/>
        </p:nvCxnSpPr>
        <p:spPr>
          <a:xfrm>
            <a:off x="8849288" y="2537874"/>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Connector: Elbow 293">
            <a:extLst>
              <a:ext uri="{FF2B5EF4-FFF2-40B4-BE49-F238E27FC236}">
                <a16:creationId xmlns:a16="http://schemas.microsoft.com/office/drawing/2014/main" id="{67124BE4-7827-4D73-887B-887F573DCE8B}"/>
              </a:ext>
            </a:extLst>
          </p:cNvPr>
          <p:cNvCxnSpPr>
            <a:cxnSpLocks/>
            <a:stCxn id="231" idx="2"/>
            <a:endCxn id="121" idx="0"/>
          </p:cNvCxnSpPr>
          <p:nvPr/>
        </p:nvCxnSpPr>
        <p:spPr>
          <a:xfrm rot="5400000">
            <a:off x="6854289" y="1511638"/>
            <a:ext cx="2400305" cy="4825267"/>
          </a:xfrm>
          <a:prstGeom prst="bentConnector3">
            <a:avLst>
              <a:gd name="adj1" fmla="val 6025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6E0737EE-3C50-41C7-8AF4-0A474D37757C}"/>
              </a:ext>
            </a:extLst>
          </p:cNvPr>
          <p:cNvCxnSpPr>
            <a:cxnSpLocks/>
          </p:cNvCxnSpPr>
          <p:nvPr/>
        </p:nvCxnSpPr>
        <p:spPr>
          <a:xfrm>
            <a:off x="8224968" y="5294758"/>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18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Lst>
          </p:cNvPr>
          <p:cNvSpPr/>
          <p:nvPr/>
        </p:nvSpPr>
        <p:spPr bwMode="auto">
          <a:xfrm>
            <a:off x="4011622" y="5004880"/>
            <a:ext cx="2307502" cy="553999"/>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Lst>
          </p:cNvPr>
          <p:cNvSpPr/>
          <p:nvPr/>
        </p:nvSpPr>
        <p:spPr bwMode="auto">
          <a:xfrm>
            <a:off x="7040114" y="4991591"/>
            <a:ext cx="2243025" cy="567287"/>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Lst>
          </p:cNvPr>
          <p:cNvSpPr/>
          <p:nvPr/>
        </p:nvSpPr>
        <p:spPr bwMode="auto">
          <a:xfrm>
            <a:off x="9784991" y="2333089"/>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Lst>
          </p:cNvPr>
          <p:cNvSpPr/>
          <p:nvPr/>
        </p:nvSpPr>
        <p:spPr bwMode="auto">
          <a:xfrm>
            <a:off x="7039973" y="2333432"/>
            <a:ext cx="2080118" cy="49242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Lst>
          </p:cNvPr>
          <p:cNvSpPr/>
          <p:nvPr/>
        </p:nvSpPr>
        <p:spPr bwMode="auto">
          <a:xfrm>
            <a:off x="1218819" y="3052331"/>
            <a:ext cx="2080118" cy="494008"/>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Lst>
          </p:cNvPr>
          <p:cNvSpPr/>
          <p:nvPr/>
        </p:nvSpPr>
        <p:spPr bwMode="auto">
          <a:xfrm>
            <a:off x="3926002" y="2371386"/>
            <a:ext cx="2080118" cy="56157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Lst>
          </p:cNvPr>
          <p:cNvSpPr/>
          <p:nvPr/>
        </p:nvSpPr>
        <p:spPr bwMode="auto">
          <a:xfrm>
            <a:off x="3914396" y="3064514"/>
            <a:ext cx="2080118" cy="39096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Build new products and services</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787997" y="2008963"/>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9688595" y="1950042"/>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84" name="TextBox 83">
            <a:extLst>
              <a:ext uri="{FF2B5EF4-FFF2-40B4-BE49-F238E27FC236}">
                <a16:creationId xmlns:a16="http://schemas.microsoft.com/office/drawing/2014/main" id="{B852A818-B8C0-4672-9162-524D04E0C4D5}"/>
              </a:ext>
            </a:extLst>
          </p:cNvPr>
          <p:cNvSpPr txBox="1"/>
          <p:nvPr/>
        </p:nvSpPr>
        <p:spPr>
          <a:xfrm>
            <a:off x="1270063"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752" y="5952857"/>
            <a:ext cx="509983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BE8FF"/>
                </a:solidFill>
                <a:effectLst/>
                <a:uLnTx/>
                <a:uFillTx/>
                <a:latin typeface="Segoe UI"/>
                <a:ea typeface="+mn-ea"/>
                <a:cs typeface="+mn-cs"/>
                <a:hlinkClick r:id="rId3"/>
              </a:rPr>
              <a:t>aka.ms/adopt/</a:t>
            </a:r>
            <a:r>
              <a:rPr kumimoji="0" lang="en-US" sz="1800" b="0" i="0" u="none" strike="noStrike" kern="1200" cap="none" spc="0" normalizeH="0" baseline="0" noProof="0" dirty="0" err="1">
                <a:ln>
                  <a:noFill/>
                </a:ln>
                <a:solidFill>
                  <a:srgbClr val="4BE8FF"/>
                </a:solidFill>
                <a:effectLst/>
                <a:uLnTx/>
                <a:uFillTx/>
                <a:latin typeface="Segoe UI"/>
                <a:ea typeface="+mn-ea"/>
                <a:cs typeface="+mn-cs"/>
                <a:hlinkClick r:id="rId3"/>
              </a:rPr>
              <a:t>getstarted-buildnew</a:t>
            </a:r>
            <a:endParaRPr kumimoji="0" lang="en-US" sz="1800" b="0" i="0" u="none" strike="noStrike" kern="1200" cap="none" spc="0" normalizeH="0" baseline="0" noProof="0" dirty="0">
              <a:ln>
                <a:noFill/>
              </a:ln>
              <a:solidFill>
                <a:srgbClr val="4BE8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9AAE2AC2-E3EF-4994-8512-CB1FB3D88B0E}"/>
              </a:ext>
            </a:extLst>
          </p:cNvPr>
          <p:cNvSpPr/>
          <p:nvPr/>
        </p:nvSpPr>
        <p:spPr bwMode="auto">
          <a:xfrm>
            <a:off x="1218819" y="2392466"/>
            <a:ext cx="2080118" cy="50695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158622" y="2394850"/>
            <a:ext cx="18458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Gather data and analyze assets and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Lst>
          </p:cNvPr>
          <p:cNvGrpSpPr/>
          <p:nvPr/>
        </p:nvGrpSpPr>
        <p:grpSpPr>
          <a:xfrm>
            <a:off x="888981" y="2303207"/>
            <a:ext cx="417197" cy="389482"/>
            <a:chOff x="227124" y="2015046"/>
            <a:chExt cx="473963" cy="435835"/>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Lst>
          </p:cNvPr>
          <p:cNvGrpSpPr/>
          <p:nvPr/>
        </p:nvGrpSpPr>
        <p:grpSpPr>
          <a:xfrm>
            <a:off x="884902" y="3007749"/>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2</a:t>
              </a: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613010" y="2288596"/>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3</a:t>
              </a: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3609426" y="3043343"/>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3698139" y="4951858"/>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6746761" y="4959024"/>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6</a:t>
              </a:r>
            </a:p>
          </p:txBody>
        </p:sp>
      </p:grpSp>
      <p:grpSp>
        <p:nvGrpSpPr>
          <p:cNvPr id="40" name="Group 39">
            <a:extLst>
              <a:ext uri="{FF2B5EF4-FFF2-40B4-BE49-F238E27FC236}">
                <a16:creationId xmlns:a16="http://schemas.microsoft.com/office/drawing/2014/main" id="{CEC87E38-7B11-4650-BFA7-75BA94C5434C}"/>
              </a:ext>
            </a:extLst>
          </p:cNvPr>
          <p:cNvGrpSpPr/>
          <p:nvPr/>
        </p:nvGrpSpPr>
        <p:grpSpPr>
          <a:xfrm>
            <a:off x="9457626" y="2304613"/>
            <a:ext cx="417197" cy="389482"/>
            <a:chOff x="227124" y="2015046"/>
            <a:chExt cx="473963" cy="435835"/>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Lst>
          </p:cNvPr>
          <p:cNvGrpSpPr/>
          <p:nvPr/>
        </p:nvGrpSpPr>
        <p:grpSpPr>
          <a:xfrm>
            <a:off x="6737127" y="2308608"/>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7</a:t>
              </a: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96297"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590336" y="1568943"/>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10395139" y="1554780"/>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945322" y="1637451"/>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4727204" y="4190413"/>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7475003" y="4198990"/>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0" name="TextBox 199">
            <a:extLst>
              <a:ext uri="{FF2B5EF4-FFF2-40B4-BE49-F238E27FC236}">
                <a16:creationId xmlns:a16="http://schemas.microsoft.com/office/drawing/2014/main" id="{B7243203-0DCB-46E2-AE24-2D96FA4C9EEA}"/>
              </a:ext>
            </a:extLst>
          </p:cNvPr>
          <p:cNvSpPr txBox="1"/>
          <p:nvPr/>
        </p:nvSpPr>
        <p:spPr>
          <a:xfrm>
            <a:off x="1374993" y="3084673"/>
            <a:ext cx="159074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Evaluate business justification</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48" name="TextBox 47">
            <a:extLst>
              <a:ext uri="{FF2B5EF4-FFF2-40B4-BE49-F238E27FC236}">
                <a16:creationId xmlns:a16="http://schemas.microsoft.com/office/drawing/2014/main" id="{16EBE9AC-D9F8-4011-ADBB-CBB663DA35BD}"/>
              </a:ext>
            </a:extLst>
          </p:cNvPr>
          <p:cNvSpPr txBox="1"/>
          <p:nvPr/>
        </p:nvSpPr>
        <p:spPr>
          <a:xfrm>
            <a:off x="9884735" y="2356599"/>
            <a:ext cx="199649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Innovate in the cloud</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54738" y="2428834"/>
            <a:ext cx="1804360"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Document the business strategy</a:t>
            </a:r>
          </a:p>
        </p:txBody>
      </p:sp>
      <p:sp>
        <p:nvSpPr>
          <p:cNvPr id="51" name="TextBox 50">
            <a:extLst>
              <a:ext uri="{FF2B5EF4-FFF2-40B4-BE49-F238E27FC236}">
                <a16:creationId xmlns:a16="http://schemas.microsoft.com/office/drawing/2014/main" id="{063050F2-C05E-4D6C-B916-E6E4A90B43C6}"/>
              </a:ext>
            </a:extLst>
          </p:cNvPr>
          <p:cNvSpPr txBox="1"/>
          <p:nvPr/>
        </p:nvSpPr>
        <p:spPr>
          <a:xfrm>
            <a:off x="4133759" y="3111606"/>
            <a:ext cx="1943384"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Plan asset migration</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94268"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57" name="TextBox 56">
            <a:extLst>
              <a:ext uri="{FF2B5EF4-FFF2-40B4-BE49-F238E27FC236}">
                <a16:creationId xmlns:a16="http://schemas.microsoft.com/office/drawing/2014/main" id="{F928AE99-9E8D-42B8-9AAF-661070D9E592}"/>
              </a:ext>
            </a:extLst>
          </p:cNvPr>
          <p:cNvSpPr txBox="1"/>
          <p:nvPr/>
        </p:nvSpPr>
        <p:spPr>
          <a:xfrm>
            <a:off x="7178339" y="2381004"/>
            <a:ext cx="2052817"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Deploy an aligned landing zone</a:t>
            </a:r>
          </a:p>
        </p:txBody>
      </p:sp>
      <p:sp>
        <p:nvSpPr>
          <p:cNvPr id="61" name="TextBox 60">
            <a:extLst>
              <a:ext uri="{FF2B5EF4-FFF2-40B4-BE49-F238E27FC236}">
                <a16:creationId xmlns:a16="http://schemas.microsoft.com/office/drawing/2014/main" id="{5AFCE8C5-F78A-48DB-A015-40BDB051933A}"/>
              </a:ext>
            </a:extLst>
          </p:cNvPr>
          <p:cNvSpPr txBox="1"/>
          <p:nvPr/>
        </p:nvSpPr>
        <p:spPr>
          <a:xfrm>
            <a:off x="3819354" y="4655626"/>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6514642" y="4631072"/>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sp>
        <p:nvSpPr>
          <p:cNvPr id="237" name="TextBox 236">
            <a:extLst>
              <a:ext uri="{FF2B5EF4-FFF2-40B4-BE49-F238E27FC236}">
                <a16:creationId xmlns:a16="http://schemas.microsoft.com/office/drawing/2014/main" id="{68099F54-3C07-4285-A4CB-194A74561DE8}"/>
              </a:ext>
            </a:extLst>
          </p:cNvPr>
          <p:cNvSpPr txBox="1"/>
          <p:nvPr/>
        </p:nvSpPr>
        <p:spPr>
          <a:xfrm>
            <a:off x="4110605" y="5027808"/>
            <a:ext cx="22430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Align governance requirements to adoption plan</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7159375" y="5015266"/>
            <a:ext cx="20717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Define operational needs and  business commitments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cxnSp>
        <p:nvCxnSpPr>
          <p:cNvPr id="12" name="Straight Arrow Connector 11">
            <a:extLst>
              <a:ext uri="{FF2B5EF4-FFF2-40B4-BE49-F238E27FC236}">
                <a16:creationId xmlns:a16="http://schemas.microsoft.com/office/drawing/2014/main" id="{E6A328BF-1DCE-4D01-AEA3-52A591F94EC4}"/>
              </a:ext>
            </a:extLst>
          </p:cNvPr>
          <p:cNvCxnSpPr>
            <a:cxnSpLocks/>
          </p:cNvCxnSpPr>
          <p:nvPr/>
        </p:nvCxnSpPr>
        <p:spPr>
          <a:xfrm>
            <a:off x="6359350" y="5166307"/>
            <a:ext cx="34424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024819AA-1F80-4418-B050-B8DB0EDFD825}"/>
              </a:ext>
            </a:extLst>
          </p:cNvPr>
          <p:cNvCxnSpPr>
            <a:cxnSpLocks/>
            <a:stCxn id="105" idx="4"/>
            <a:endCxn id="61" idx="1"/>
          </p:cNvCxnSpPr>
          <p:nvPr/>
        </p:nvCxnSpPr>
        <p:spPr>
          <a:xfrm>
            <a:off x="3818025" y="3432825"/>
            <a:ext cx="1329" cy="139207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23AFA63E-34B3-4783-B68A-E53E522A7140}"/>
              </a:ext>
            </a:extLst>
          </p:cNvPr>
          <p:cNvCxnSpPr>
            <a:cxnSpLocks/>
          </p:cNvCxnSpPr>
          <p:nvPr/>
        </p:nvCxnSpPr>
        <p:spPr>
          <a:xfrm flipV="1">
            <a:off x="6943261" y="2881827"/>
            <a:ext cx="0" cy="201768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71BF27D6-391F-4AE3-B88B-52AAF4EC4B6D}"/>
              </a:ext>
            </a:extLst>
          </p:cNvPr>
          <p:cNvCxnSpPr>
            <a:cxnSpLocks/>
          </p:cNvCxnSpPr>
          <p:nvPr/>
        </p:nvCxnSpPr>
        <p:spPr>
          <a:xfrm>
            <a:off x="3298937" y="2747629"/>
            <a:ext cx="34424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FC9BEE8-30A9-47F7-899C-8CC64B5E7735}"/>
              </a:ext>
            </a:extLst>
          </p:cNvPr>
          <p:cNvCxnSpPr>
            <a:cxnSpLocks/>
          </p:cNvCxnSpPr>
          <p:nvPr/>
        </p:nvCxnSpPr>
        <p:spPr>
          <a:xfrm>
            <a:off x="9196650" y="2519504"/>
            <a:ext cx="206989" cy="155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11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30712" y="2875001"/>
            <a:ext cx="10780607" cy="553998"/>
          </a:xfrm>
          <a:noFill/>
        </p:spPr>
        <p:txBody>
          <a:bodyPr/>
          <a:lstStyle/>
          <a:p>
            <a:r>
              <a:rPr lang="en-US" sz="4000" dirty="0">
                <a:latin typeface="Segoe UI Semibold" panose="020B0702040204020203" pitchFamily="34" charset="0"/>
                <a:cs typeface="Segoe UI Semibold" panose="020B0702040204020203" pitchFamily="34" charset="0"/>
              </a:rPr>
              <a:t>Tools, templates, and assessments</a:t>
            </a:r>
          </a:p>
        </p:txBody>
      </p:sp>
      <p:pic>
        <p:nvPicPr>
          <p:cNvPr id="3" name="Graphic 2">
            <a:extLst>
              <a:ext uri="{FF2B5EF4-FFF2-40B4-BE49-F238E27FC236}">
                <a16:creationId xmlns:a16="http://schemas.microsoft.com/office/drawing/2014/main" id="{06ADB149-29F2-6745-B19F-61AD74D6B8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374933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03529-7732-4279-87B0-B0C73067434B}"/>
              </a:ext>
            </a:extLst>
          </p:cNvPr>
          <p:cNvSpPr/>
          <p:nvPr/>
        </p:nvSpPr>
        <p:spPr bwMode="auto">
          <a:xfrm>
            <a:off x="716454" y="1356480"/>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mn-lt"/>
                <a:cs typeface="Segoe UI Semibold"/>
              </a:rPr>
              <a:t>Define strategy</a:t>
            </a:r>
          </a:p>
        </p:txBody>
      </p:sp>
      <p:sp>
        <p:nvSpPr>
          <p:cNvPr id="6" name="Rectangle 5">
            <a:extLst>
              <a:ext uri="{FF2B5EF4-FFF2-40B4-BE49-F238E27FC236}">
                <a16:creationId xmlns:a16="http://schemas.microsoft.com/office/drawing/2014/main" id="{E9502273-E5F0-424D-9912-3F0FBE7421CF}"/>
              </a:ext>
            </a:extLst>
          </p:cNvPr>
          <p:cNvSpPr/>
          <p:nvPr/>
        </p:nvSpPr>
        <p:spPr bwMode="auto">
          <a:xfrm>
            <a:off x="3670025" y="1377204"/>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Plan</a:t>
            </a: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A39BB3C3-0C04-44BA-AFB7-DBB4651845C3}"/>
              </a:ext>
            </a:extLst>
          </p:cNvPr>
          <p:cNvSpPr/>
          <p:nvPr/>
        </p:nvSpPr>
        <p:spPr bwMode="auto">
          <a:xfrm>
            <a:off x="6601349" y="135572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Ready</a:t>
            </a:r>
          </a:p>
        </p:txBody>
      </p:sp>
      <p:sp>
        <p:nvSpPr>
          <p:cNvPr id="10" name="Rectangle 9">
            <a:extLst>
              <a:ext uri="{FF2B5EF4-FFF2-40B4-BE49-F238E27FC236}">
                <a16:creationId xmlns:a16="http://schemas.microsoft.com/office/drawing/2014/main" id="{ADB69D5A-E8F6-4E3C-8D66-7DD7A23A303B}"/>
              </a:ext>
            </a:extLst>
          </p:cNvPr>
          <p:cNvSpPr/>
          <p:nvPr/>
        </p:nvSpPr>
        <p:spPr bwMode="auto">
          <a:xfrm>
            <a:off x="9469120" y="1320296"/>
            <a:ext cx="921195" cy="481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Adopt</a:t>
            </a:r>
          </a:p>
        </p:txBody>
      </p:sp>
      <p:sp>
        <p:nvSpPr>
          <p:cNvPr id="12" name="Rectangle 11">
            <a:extLst>
              <a:ext uri="{FF2B5EF4-FFF2-40B4-BE49-F238E27FC236}">
                <a16:creationId xmlns:a16="http://schemas.microsoft.com/office/drawing/2014/main" id="{C6C3821B-9749-48B0-B150-EE9AA127A349}"/>
              </a:ext>
            </a:extLst>
          </p:cNvPr>
          <p:cNvSpPr/>
          <p:nvPr/>
        </p:nvSpPr>
        <p:spPr bwMode="auto">
          <a:xfrm>
            <a:off x="5154731" y="3598295"/>
            <a:ext cx="2400824" cy="440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Govern</a:t>
            </a:r>
          </a:p>
        </p:txBody>
      </p:sp>
      <p:sp>
        <p:nvSpPr>
          <p:cNvPr id="14" name="Rectangle 13">
            <a:extLst>
              <a:ext uri="{FF2B5EF4-FFF2-40B4-BE49-F238E27FC236}">
                <a16:creationId xmlns:a16="http://schemas.microsoft.com/office/drawing/2014/main" id="{3D9DCA2A-C2EB-4ED0-9D40-04C4CEDF94B1}"/>
              </a:ext>
            </a:extLst>
          </p:cNvPr>
          <p:cNvSpPr/>
          <p:nvPr/>
        </p:nvSpPr>
        <p:spPr bwMode="auto">
          <a:xfrm>
            <a:off x="8624872" y="3576021"/>
            <a:ext cx="1291357" cy="470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Manage</a:t>
            </a:r>
          </a:p>
        </p:txBody>
      </p:sp>
      <p:cxnSp>
        <p:nvCxnSpPr>
          <p:cNvPr id="16" name="Straight Connector 15">
            <a:extLst>
              <a:ext uri="{FF2B5EF4-FFF2-40B4-BE49-F238E27FC236}">
                <a16:creationId xmlns:a16="http://schemas.microsoft.com/office/drawing/2014/main" id="{D4BC202F-D171-422D-8C3F-4BDCD148C750}"/>
              </a:ext>
            </a:extLst>
          </p:cNvPr>
          <p:cNvCxnSpPr>
            <a:cxnSpLocks/>
          </p:cNvCxnSpPr>
          <p:nvPr/>
        </p:nvCxnSpPr>
        <p:spPr>
          <a:xfrm>
            <a:off x="6233679" y="3872283"/>
            <a:ext cx="1796659" cy="17219"/>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descr="file, paper, sheet">
            <a:extLst>
              <a:ext uri="{FF2B5EF4-FFF2-40B4-BE49-F238E27FC236}">
                <a16:creationId xmlns:a16="http://schemas.microsoft.com/office/drawing/2014/main" id="{B1041099-5BF0-4E40-870D-703C5BCD7059}"/>
              </a:ext>
            </a:extLst>
          </p:cNvPr>
          <p:cNvGrpSpPr/>
          <p:nvPr/>
        </p:nvGrpSpPr>
        <p:grpSpPr>
          <a:xfrm>
            <a:off x="3341724" y="1397978"/>
            <a:ext cx="297717" cy="369003"/>
            <a:chOff x="8018464" y="4649789"/>
            <a:chExt cx="225425" cy="279400"/>
          </a:xfrm>
        </p:grpSpPr>
        <p:sp>
          <p:nvSpPr>
            <p:cNvPr id="18" name="Freeform 88">
              <a:extLst>
                <a:ext uri="{FF2B5EF4-FFF2-40B4-BE49-F238E27FC236}">
                  <a16:creationId xmlns:a16="http://schemas.microsoft.com/office/drawing/2014/main" id="{CE5F143C-A8C3-4C5D-B4E9-3C866FA057B4}"/>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89">
              <a:extLst>
                <a:ext uri="{FF2B5EF4-FFF2-40B4-BE49-F238E27FC236}">
                  <a16:creationId xmlns:a16="http://schemas.microsoft.com/office/drawing/2014/main" id="{1581A7E1-0993-41EC-BB5E-DE7EAF977574}"/>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0" name="Line 90">
              <a:extLst>
                <a:ext uri="{FF2B5EF4-FFF2-40B4-BE49-F238E27FC236}">
                  <a16:creationId xmlns:a16="http://schemas.microsoft.com/office/drawing/2014/main" id="{A41FE599-5D85-4CB3-94A5-E6A1C274F94E}"/>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1" name="Line 91">
              <a:extLst>
                <a:ext uri="{FF2B5EF4-FFF2-40B4-BE49-F238E27FC236}">
                  <a16:creationId xmlns:a16="http://schemas.microsoft.com/office/drawing/2014/main" id="{1FA1DFEE-56DB-40E7-B231-FFE792B86B4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5" name="Group 152" descr="check, approve">
            <a:extLst>
              <a:ext uri="{FF2B5EF4-FFF2-40B4-BE49-F238E27FC236}">
                <a16:creationId xmlns:a16="http://schemas.microsoft.com/office/drawing/2014/main" id="{39289145-F79F-4C1D-A14E-A2C75AD69C1C}"/>
              </a:ext>
            </a:extLst>
          </p:cNvPr>
          <p:cNvGrpSpPr>
            <a:grpSpLocks noChangeAspect="1"/>
          </p:cNvGrpSpPr>
          <p:nvPr/>
        </p:nvGrpSpPr>
        <p:grpSpPr bwMode="auto">
          <a:xfrm>
            <a:off x="6150570" y="1373792"/>
            <a:ext cx="453181" cy="451611"/>
            <a:chOff x="4560" y="2506"/>
            <a:chExt cx="289" cy="288"/>
          </a:xfrm>
        </p:grpSpPr>
        <p:sp>
          <p:nvSpPr>
            <p:cNvPr id="24" name="AutoShape 151">
              <a:extLst>
                <a:ext uri="{FF2B5EF4-FFF2-40B4-BE49-F238E27FC236}">
                  <a16:creationId xmlns:a16="http://schemas.microsoft.com/office/drawing/2014/main" id="{F0D9CB68-12D6-4B58-A815-3C335A9CFBFF}"/>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5" name="Oval 153">
              <a:extLst>
                <a:ext uri="{FF2B5EF4-FFF2-40B4-BE49-F238E27FC236}">
                  <a16:creationId xmlns:a16="http://schemas.microsoft.com/office/drawing/2014/main" id="{87BEF937-C708-4968-AD6F-E75E506E5489}"/>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154">
              <a:extLst>
                <a:ext uri="{FF2B5EF4-FFF2-40B4-BE49-F238E27FC236}">
                  <a16:creationId xmlns:a16="http://schemas.microsoft.com/office/drawing/2014/main" id="{360D029D-1259-4232-9F6C-B314F90631C2}"/>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55">
              <a:extLst>
                <a:ext uri="{FF2B5EF4-FFF2-40B4-BE49-F238E27FC236}">
                  <a16:creationId xmlns:a16="http://schemas.microsoft.com/office/drawing/2014/main" id="{214F9D8A-1B6E-43A2-9878-CA15510EE476}"/>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56">
              <a:extLst>
                <a:ext uri="{FF2B5EF4-FFF2-40B4-BE49-F238E27FC236}">
                  <a16:creationId xmlns:a16="http://schemas.microsoft.com/office/drawing/2014/main" id="{B992483D-5283-4678-9E25-4DCCBBE451DF}"/>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157">
              <a:extLst>
                <a:ext uri="{FF2B5EF4-FFF2-40B4-BE49-F238E27FC236}">
                  <a16:creationId xmlns:a16="http://schemas.microsoft.com/office/drawing/2014/main" id="{1001D2E5-08AD-45C3-940F-A0B27A0698F7}"/>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58">
              <a:extLst>
                <a:ext uri="{FF2B5EF4-FFF2-40B4-BE49-F238E27FC236}">
                  <a16:creationId xmlns:a16="http://schemas.microsoft.com/office/drawing/2014/main" id="{E2B1DC7C-1FD4-441E-AF2F-E93C468DC6A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59">
              <a:extLst>
                <a:ext uri="{FF2B5EF4-FFF2-40B4-BE49-F238E27FC236}">
                  <a16:creationId xmlns:a16="http://schemas.microsoft.com/office/drawing/2014/main" id="{D3280CFE-64AD-48BE-8D96-B10B768D144D}"/>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160">
              <a:extLst>
                <a:ext uri="{FF2B5EF4-FFF2-40B4-BE49-F238E27FC236}">
                  <a16:creationId xmlns:a16="http://schemas.microsoft.com/office/drawing/2014/main" id="{0D855CAA-1F77-48E6-BB4D-7EFD7FE57D86}"/>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161">
              <a:extLst>
                <a:ext uri="{FF2B5EF4-FFF2-40B4-BE49-F238E27FC236}">
                  <a16:creationId xmlns:a16="http://schemas.microsoft.com/office/drawing/2014/main" id="{68882FFD-6CAC-483C-94DF-4C1D7769BFAD}"/>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162">
              <a:extLst>
                <a:ext uri="{FF2B5EF4-FFF2-40B4-BE49-F238E27FC236}">
                  <a16:creationId xmlns:a16="http://schemas.microsoft.com/office/drawing/2014/main" id="{A127C54A-EDD2-494F-9059-D7849FF8D929}"/>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0" name="Graphic 397" descr="deposit, pricing import">
            <a:extLst>
              <a:ext uri="{FF2B5EF4-FFF2-40B4-BE49-F238E27FC236}">
                <a16:creationId xmlns:a16="http://schemas.microsoft.com/office/drawing/2014/main" id="{C634B03B-78F8-47CD-B464-DDB0E3C6F424}"/>
              </a:ext>
            </a:extLst>
          </p:cNvPr>
          <p:cNvGrpSpPr/>
          <p:nvPr/>
        </p:nvGrpSpPr>
        <p:grpSpPr>
          <a:xfrm>
            <a:off x="9102853" y="1385690"/>
            <a:ext cx="371515" cy="371771"/>
            <a:chOff x="1698211" y="3041569"/>
            <a:chExt cx="417847" cy="418136"/>
          </a:xfrm>
        </p:grpSpPr>
        <p:sp>
          <p:nvSpPr>
            <p:cNvPr id="37" name="Freeform: Shape 36">
              <a:extLst>
                <a:ext uri="{FF2B5EF4-FFF2-40B4-BE49-F238E27FC236}">
                  <a16:creationId xmlns:a16="http://schemas.microsoft.com/office/drawing/2014/main" id="{8D006E74-045B-45EB-A3EC-214B23736F37}"/>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650473B8-0A2C-4D78-84D6-A0D1438A594F}"/>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FB64419E-00F8-4D26-AEF3-B281E8D6CC16}"/>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4" name="Group 43" descr="government">
            <a:extLst>
              <a:ext uri="{FF2B5EF4-FFF2-40B4-BE49-F238E27FC236}">
                <a16:creationId xmlns:a16="http://schemas.microsoft.com/office/drawing/2014/main" id="{BC64C5F2-E46A-4065-87CD-98B9490806D8}"/>
              </a:ext>
            </a:extLst>
          </p:cNvPr>
          <p:cNvGrpSpPr/>
          <p:nvPr/>
        </p:nvGrpSpPr>
        <p:grpSpPr>
          <a:xfrm>
            <a:off x="4686659" y="3587251"/>
            <a:ext cx="344984" cy="351541"/>
            <a:chOff x="5845334" y="4295775"/>
            <a:chExt cx="584835" cy="595951"/>
          </a:xfrm>
        </p:grpSpPr>
        <p:sp>
          <p:nvSpPr>
            <p:cNvPr id="42" name="Freeform 5">
              <a:extLst>
                <a:ext uri="{FF2B5EF4-FFF2-40B4-BE49-F238E27FC236}">
                  <a16:creationId xmlns:a16="http://schemas.microsoft.com/office/drawing/2014/main" id="{5DDC7178-0A58-4023-BE18-315C2507CF9E}"/>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14E3A928-E00B-465C-B937-F6306313412E}"/>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grpSp>
      <p:grpSp>
        <p:nvGrpSpPr>
          <p:cNvPr id="77" name="Group 76" descr="test">
            <a:extLst>
              <a:ext uri="{FF2B5EF4-FFF2-40B4-BE49-F238E27FC236}">
                <a16:creationId xmlns:a16="http://schemas.microsoft.com/office/drawing/2014/main" id="{E4C2FDD3-45BB-4B6C-BE99-DD06228AF243}"/>
              </a:ext>
            </a:extLst>
          </p:cNvPr>
          <p:cNvGrpSpPr/>
          <p:nvPr/>
        </p:nvGrpSpPr>
        <p:grpSpPr>
          <a:xfrm>
            <a:off x="8240200" y="3649266"/>
            <a:ext cx="333634" cy="333622"/>
            <a:chOff x="4486289" y="2163470"/>
            <a:chExt cx="406192" cy="406193"/>
          </a:xfrm>
        </p:grpSpPr>
        <p:sp>
          <p:nvSpPr>
            <p:cNvPr id="46" name="Rectangle 251">
              <a:extLst>
                <a:ext uri="{FF2B5EF4-FFF2-40B4-BE49-F238E27FC236}">
                  <a16:creationId xmlns:a16="http://schemas.microsoft.com/office/drawing/2014/main" id="{1B70FDA9-54F8-4A32-AB6B-5A2FA5AF94D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7" name="Rectangle 252">
              <a:extLst>
                <a:ext uri="{FF2B5EF4-FFF2-40B4-BE49-F238E27FC236}">
                  <a16:creationId xmlns:a16="http://schemas.microsoft.com/office/drawing/2014/main" id="{7D28CC45-FB2E-45D1-BF66-D605920F3AC1}"/>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253">
              <a:extLst>
                <a:ext uri="{FF2B5EF4-FFF2-40B4-BE49-F238E27FC236}">
                  <a16:creationId xmlns:a16="http://schemas.microsoft.com/office/drawing/2014/main" id="{BA89D3EA-BB4A-4AC7-8B0F-034DD10288B3}"/>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9" name="Rectangle 254">
              <a:extLst>
                <a:ext uri="{FF2B5EF4-FFF2-40B4-BE49-F238E27FC236}">
                  <a16:creationId xmlns:a16="http://schemas.microsoft.com/office/drawing/2014/main" id="{693B0829-4CEB-42D7-BBB7-4A9197BA7BD1}"/>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0" name="Rectangle 255">
              <a:extLst>
                <a:ext uri="{FF2B5EF4-FFF2-40B4-BE49-F238E27FC236}">
                  <a16:creationId xmlns:a16="http://schemas.microsoft.com/office/drawing/2014/main" id="{32B0480E-ACFE-4C7E-916B-F2788CFE7EF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1" name="Rectangle 256">
              <a:extLst>
                <a:ext uri="{FF2B5EF4-FFF2-40B4-BE49-F238E27FC236}">
                  <a16:creationId xmlns:a16="http://schemas.microsoft.com/office/drawing/2014/main" id="{F2EB1A47-CAA6-4F51-87F1-52534AD3C1D6}"/>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2" name="Rectangle 257">
              <a:extLst>
                <a:ext uri="{FF2B5EF4-FFF2-40B4-BE49-F238E27FC236}">
                  <a16:creationId xmlns:a16="http://schemas.microsoft.com/office/drawing/2014/main" id="{D5093088-E696-4C8A-9C17-39295C88FD80}"/>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3" name="Rectangle 258">
              <a:extLst>
                <a:ext uri="{FF2B5EF4-FFF2-40B4-BE49-F238E27FC236}">
                  <a16:creationId xmlns:a16="http://schemas.microsoft.com/office/drawing/2014/main" id="{6079D386-FADF-4357-9DE0-3055A72F83AA}"/>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4" name="Rectangle 259">
              <a:extLst>
                <a:ext uri="{FF2B5EF4-FFF2-40B4-BE49-F238E27FC236}">
                  <a16:creationId xmlns:a16="http://schemas.microsoft.com/office/drawing/2014/main" id="{51BE9835-AB6C-4AC9-93FF-31C11695E201}"/>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5" name="Rectangle 260">
              <a:extLst>
                <a:ext uri="{FF2B5EF4-FFF2-40B4-BE49-F238E27FC236}">
                  <a16:creationId xmlns:a16="http://schemas.microsoft.com/office/drawing/2014/main" id="{0E8EEED9-B9E3-4EFD-AF24-7BBBE558A28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6" name="Rectangle 261">
              <a:extLst>
                <a:ext uri="{FF2B5EF4-FFF2-40B4-BE49-F238E27FC236}">
                  <a16:creationId xmlns:a16="http://schemas.microsoft.com/office/drawing/2014/main" id="{1E9EBCF6-2131-4830-BB98-50197799CAD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7" name="Rectangle 262">
              <a:extLst>
                <a:ext uri="{FF2B5EF4-FFF2-40B4-BE49-F238E27FC236}">
                  <a16:creationId xmlns:a16="http://schemas.microsoft.com/office/drawing/2014/main" id="{E1FC9DE7-8A34-4834-97D4-8E64044EDDE2}"/>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8" name="Rectangle 263">
              <a:extLst>
                <a:ext uri="{FF2B5EF4-FFF2-40B4-BE49-F238E27FC236}">
                  <a16:creationId xmlns:a16="http://schemas.microsoft.com/office/drawing/2014/main" id="{F5711BB8-43CB-4331-8E7B-4123BCBCE504}"/>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9" name="Rectangle 264">
              <a:extLst>
                <a:ext uri="{FF2B5EF4-FFF2-40B4-BE49-F238E27FC236}">
                  <a16:creationId xmlns:a16="http://schemas.microsoft.com/office/drawing/2014/main" id="{CC48AAC3-2419-431A-B3D1-BA1F58B88C92}"/>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0" name="Rectangle 265">
              <a:extLst>
                <a:ext uri="{FF2B5EF4-FFF2-40B4-BE49-F238E27FC236}">
                  <a16:creationId xmlns:a16="http://schemas.microsoft.com/office/drawing/2014/main" id="{9F894B53-48E7-44BE-926A-D1B6053130F1}"/>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1" name="Rectangle 266">
              <a:extLst>
                <a:ext uri="{FF2B5EF4-FFF2-40B4-BE49-F238E27FC236}">
                  <a16:creationId xmlns:a16="http://schemas.microsoft.com/office/drawing/2014/main" id="{65764CFA-15F5-4CBB-9F7C-61A824606693}"/>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2" name="Rectangle 267">
              <a:extLst>
                <a:ext uri="{FF2B5EF4-FFF2-40B4-BE49-F238E27FC236}">
                  <a16:creationId xmlns:a16="http://schemas.microsoft.com/office/drawing/2014/main" id="{7E8C28E3-A567-4642-B12E-B418CF246DF1}"/>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3" name="Rectangle 268">
              <a:extLst>
                <a:ext uri="{FF2B5EF4-FFF2-40B4-BE49-F238E27FC236}">
                  <a16:creationId xmlns:a16="http://schemas.microsoft.com/office/drawing/2014/main" id="{258A0317-5D0C-4AF5-B525-E6A18B71BE70}"/>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4" name="Rectangle 269">
              <a:extLst>
                <a:ext uri="{FF2B5EF4-FFF2-40B4-BE49-F238E27FC236}">
                  <a16:creationId xmlns:a16="http://schemas.microsoft.com/office/drawing/2014/main" id="{63D984DB-3E17-4132-91A6-6849E0881264}"/>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5" name="Rectangle 270">
              <a:extLst>
                <a:ext uri="{FF2B5EF4-FFF2-40B4-BE49-F238E27FC236}">
                  <a16:creationId xmlns:a16="http://schemas.microsoft.com/office/drawing/2014/main" id="{B5F31DC2-BED2-4449-9533-B9BAFA47D1B1}"/>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6" name="Rectangle 271">
              <a:extLst>
                <a:ext uri="{FF2B5EF4-FFF2-40B4-BE49-F238E27FC236}">
                  <a16:creationId xmlns:a16="http://schemas.microsoft.com/office/drawing/2014/main" id="{933B495B-26B3-417F-80C8-702472039120}"/>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7" name="Rectangle 272">
              <a:extLst>
                <a:ext uri="{FF2B5EF4-FFF2-40B4-BE49-F238E27FC236}">
                  <a16:creationId xmlns:a16="http://schemas.microsoft.com/office/drawing/2014/main" id="{180EB2FB-5674-4C11-B8F1-5B15BA8554B3}"/>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8" name="Rectangle 273">
              <a:extLst>
                <a:ext uri="{FF2B5EF4-FFF2-40B4-BE49-F238E27FC236}">
                  <a16:creationId xmlns:a16="http://schemas.microsoft.com/office/drawing/2014/main" id="{E01A6A27-7B13-4FCF-9089-4B533995931B}"/>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9" name="Rectangle 274">
              <a:extLst>
                <a:ext uri="{FF2B5EF4-FFF2-40B4-BE49-F238E27FC236}">
                  <a16:creationId xmlns:a16="http://schemas.microsoft.com/office/drawing/2014/main" id="{FE1353F9-E8A2-4B24-8543-D5845807DEB0}"/>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275">
              <a:extLst>
                <a:ext uri="{FF2B5EF4-FFF2-40B4-BE49-F238E27FC236}">
                  <a16:creationId xmlns:a16="http://schemas.microsoft.com/office/drawing/2014/main" id="{F5993370-F170-4716-B606-594013DF30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276">
              <a:extLst>
                <a:ext uri="{FF2B5EF4-FFF2-40B4-BE49-F238E27FC236}">
                  <a16:creationId xmlns:a16="http://schemas.microsoft.com/office/drawing/2014/main" id="{0AD23A72-EC37-445F-BDA5-694AB2E4CF2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277">
              <a:extLst>
                <a:ext uri="{FF2B5EF4-FFF2-40B4-BE49-F238E27FC236}">
                  <a16:creationId xmlns:a16="http://schemas.microsoft.com/office/drawing/2014/main" id="{D94BFD5E-580E-467A-A5D0-C6B0BC22A965}"/>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278">
              <a:extLst>
                <a:ext uri="{FF2B5EF4-FFF2-40B4-BE49-F238E27FC236}">
                  <a16:creationId xmlns:a16="http://schemas.microsoft.com/office/drawing/2014/main" id="{07313FED-1EF8-4C5F-8EB4-167796F28EE5}"/>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279">
              <a:extLst>
                <a:ext uri="{FF2B5EF4-FFF2-40B4-BE49-F238E27FC236}">
                  <a16:creationId xmlns:a16="http://schemas.microsoft.com/office/drawing/2014/main" id="{1EACA0C4-C03D-4262-A6E0-E87A191245AF}"/>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5" name="Rectangle 280">
              <a:extLst>
                <a:ext uri="{FF2B5EF4-FFF2-40B4-BE49-F238E27FC236}">
                  <a16:creationId xmlns:a16="http://schemas.microsoft.com/office/drawing/2014/main" id="{93DC8709-3F43-4383-826C-A7D0257AB738}"/>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6" name="Rectangle 281">
              <a:extLst>
                <a:ext uri="{FF2B5EF4-FFF2-40B4-BE49-F238E27FC236}">
                  <a16:creationId xmlns:a16="http://schemas.microsoft.com/office/drawing/2014/main" id="{FCC37A82-9236-4AD7-9738-B938B514A67C}"/>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369D7FAD-D7CA-43B1-BFF8-0892675C16A7}"/>
              </a:ext>
            </a:extLst>
          </p:cNvPr>
          <p:cNvGrpSpPr/>
          <p:nvPr/>
        </p:nvGrpSpPr>
        <p:grpSpPr>
          <a:xfrm>
            <a:off x="234638" y="1440806"/>
            <a:ext cx="463709" cy="325216"/>
            <a:chOff x="14373741" y="5761210"/>
            <a:chExt cx="463775" cy="325266"/>
          </a:xfrm>
        </p:grpSpPr>
        <p:sp>
          <p:nvSpPr>
            <p:cNvPr id="79" name="Rectangle 932">
              <a:extLst>
                <a:ext uri="{FF2B5EF4-FFF2-40B4-BE49-F238E27FC236}">
                  <a16:creationId xmlns:a16="http://schemas.microsoft.com/office/drawing/2014/main" id="{434625C4-EF5C-4EF5-BF17-924B903D31B6}"/>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933">
              <a:extLst>
                <a:ext uri="{FF2B5EF4-FFF2-40B4-BE49-F238E27FC236}">
                  <a16:creationId xmlns:a16="http://schemas.microsoft.com/office/drawing/2014/main" id="{F8E25A36-9287-45C8-A47F-46B66F683858}"/>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934">
              <a:extLst>
                <a:ext uri="{FF2B5EF4-FFF2-40B4-BE49-F238E27FC236}">
                  <a16:creationId xmlns:a16="http://schemas.microsoft.com/office/drawing/2014/main" id="{FF6A6DD9-FFE4-4BD6-BF76-CC5606F4F2D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2" name="Rectangle 935">
              <a:extLst>
                <a:ext uri="{FF2B5EF4-FFF2-40B4-BE49-F238E27FC236}">
                  <a16:creationId xmlns:a16="http://schemas.microsoft.com/office/drawing/2014/main" id="{9F803819-9880-40BE-B956-A20D10B55198}"/>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3" name="Rectangle 936">
              <a:extLst>
                <a:ext uri="{FF2B5EF4-FFF2-40B4-BE49-F238E27FC236}">
                  <a16:creationId xmlns:a16="http://schemas.microsoft.com/office/drawing/2014/main" id="{70568426-0273-4604-943A-96B2E773C946}"/>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4" name="Rectangle 937">
              <a:extLst>
                <a:ext uri="{FF2B5EF4-FFF2-40B4-BE49-F238E27FC236}">
                  <a16:creationId xmlns:a16="http://schemas.microsoft.com/office/drawing/2014/main" id="{92B42F62-1F43-4BD5-9BA2-1BCA36A59789}"/>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5" name="Oval 938">
              <a:extLst>
                <a:ext uri="{FF2B5EF4-FFF2-40B4-BE49-F238E27FC236}">
                  <a16:creationId xmlns:a16="http://schemas.microsoft.com/office/drawing/2014/main" id="{581CA41D-6324-4E99-8C92-383AAAB7B372}"/>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6" name="Rectangle 939">
              <a:extLst>
                <a:ext uri="{FF2B5EF4-FFF2-40B4-BE49-F238E27FC236}">
                  <a16:creationId xmlns:a16="http://schemas.microsoft.com/office/drawing/2014/main" id="{1895F2B6-F40B-4345-A82F-D5A1DCCC729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7" name="Oval 940">
              <a:extLst>
                <a:ext uri="{FF2B5EF4-FFF2-40B4-BE49-F238E27FC236}">
                  <a16:creationId xmlns:a16="http://schemas.microsoft.com/office/drawing/2014/main" id="{668C4240-A6FA-404C-9C96-3DAAD685E4BA}"/>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8" name="Oval 941">
              <a:extLst>
                <a:ext uri="{FF2B5EF4-FFF2-40B4-BE49-F238E27FC236}">
                  <a16:creationId xmlns:a16="http://schemas.microsoft.com/office/drawing/2014/main" id="{F340F98A-87AC-4521-9C6F-CD89E85CA7A4}"/>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9" name="Oval 942">
              <a:extLst>
                <a:ext uri="{FF2B5EF4-FFF2-40B4-BE49-F238E27FC236}">
                  <a16:creationId xmlns:a16="http://schemas.microsoft.com/office/drawing/2014/main" id="{6EA7410A-5CBB-47B4-8016-925646A56E7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0" name="Rectangle 943">
              <a:extLst>
                <a:ext uri="{FF2B5EF4-FFF2-40B4-BE49-F238E27FC236}">
                  <a16:creationId xmlns:a16="http://schemas.microsoft.com/office/drawing/2014/main" id="{66E15794-5FD8-4561-9B88-6093C2EF1D26}"/>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1" name="Rectangle 944" descr="component solutions">
              <a:extLst>
                <a:ext uri="{FF2B5EF4-FFF2-40B4-BE49-F238E27FC236}">
                  <a16:creationId xmlns:a16="http://schemas.microsoft.com/office/drawing/2014/main" id="{EE597636-7F31-4D3F-B35F-5F2328EF88E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945">
              <a:extLst>
                <a:ext uri="{FF2B5EF4-FFF2-40B4-BE49-F238E27FC236}">
                  <a16:creationId xmlns:a16="http://schemas.microsoft.com/office/drawing/2014/main" id="{4F11596F-7535-4DE1-B9EC-ED3FF3C6EE26}"/>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946">
              <a:extLst>
                <a:ext uri="{FF2B5EF4-FFF2-40B4-BE49-F238E27FC236}">
                  <a16:creationId xmlns:a16="http://schemas.microsoft.com/office/drawing/2014/main" id="{99DAAC17-7294-485B-A21C-5DB3A2BE8B27}"/>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947">
              <a:extLst>
                <a:ext uri="{FF2B5EF4-FFF2-40B4-BE49-F238E27FC236}">
                  <a16:creationId xmlns:a16="http://schemas.microsoft.com/office/drawing/2014/main" id="{1458579D-E141-4943-8B7C-ED89B0FFCC80}"/>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7" name="Title 1">
            <a:extLst>
              <a:ext uri="{FF2B5EF4-FFF2-40B4-BE49-F238E27FC236}">
                <a16:creationId xmlns:a16="http://schemas.microsoft.com/office/drawing/2014/main" id="{088CAAB9-22A6-4D31-ADA4-E332AA6C6DC4}"/>
              </a:ext>
            </a:extLst>
          </p:cNvPr>
          <p:cNvSpPr txBox="1">
            <a:spLocks/>
          </p:cNvSpPr>
          <p:nvPr/>
        </p:nvSpPr>
        <p:spPr>
          <a:xfrm>
            <a:off x="461856" y="347939"/>
            <a:ext cx="770723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sp>
        <p:nvSpPr>
          <p:cNvPr id="99" name="TextBox 98">
            <a:extLst>
              <a:ext uri="{FF2B5EF4-FFF2-40B4-BE49-F238E27FC236}">
                <a16:creationId xmlns:a16="http://schemas.microsoft.com/office/drawing/2014/main" id="{46657DC6-A483-41CD-82C3-8ACBD2FA2046}"/>
              </a:ext>
            </a:extLst>
          </p:cNvPr>
          <p:cNvSpPr txBox="1"/>
          <p:nvPr/>
        </p:nvSpPr>
        <p:spPr>
          <a:xfrm>
            <a:off x="872905" y="1884288"/>
            <a:ext cx="2280363" cy="954107"/>
          </a:xfrm>
          <a:prstGeom prst="rect">
            <a:avLst/>
          </a:prstGeom>
          <a:noFill/>
        </p:spPr>
        <p:txBody>
          <a:bodyPr wrap="square" anchor="t">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a:hlinkClick r:id="rId3">
                  <a:extLst>
                    <a:ext uri="{A12FA001-AC4F-418D-AE19-62706E023703}">
                      <ahyp:hlinkClr xmlns:ahyp="http://schemas.microsoft.com/office/drawing/2018/hyperlinkcolor" val="tx"/>
                    </a:ext>
                  </a:extLst>
                </a:hlinkClick>
              </a:rPr>
              <a:t>Cloud journey tracker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sng" strike="noStrike" kern="1200" cap="none" spc="0" normalizeH="0" baseline="0" noProof="0">
                <a:ln>
                  <a:noFill/>
                </a:ln>
                <a:solidFill>
                  <a:prstClr val="white"/>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Business outcome template</a:t>
            </a:r>
            <a:endParaRPr kumimoji="0" lang="en-US" sz="1200" b="0" i="0" u="none" strike="noStrike" kern="1200" cap="none" spc="0" normalizeH="0" baseline="0" noProof="0">
              <a:ln>
                <a:noFill/>
              </a:ln>
              <a:solidFill>
                <a:prstClr val="white"/>
              </a:solidFill>
              <a:effectLst/>
              <a:uLnTx/>
              <a:uFillTx/>
              <a:latin typeface="Segoe UI"/>
              <a:ea typeface="+mn-ea"/>
              <a:cs typeface="Segoe UI"/>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2991307C-9B20-442B-9B18-7D5D7B8D169A}"/>
              </a:ext>
            </a:extLst>
          </p:cNvPr>
          <p:cNvSpPr txBox="1"/>
          <p:nvPr/>
        </p:nvSpPr>
        <p:spPr>
          <a:xfrm>
            <a:off x="3873136" y="1872929"/>
            <a:ext cx="2736332" cy="954107"/>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Azure DevOps demo generator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Cloud adoption plan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3" name="TextBox 102">
            <a:extLst>
              <a:ext uri="{FF2B5EF4-FFF2-40B4-BE49-F238E27FC236}">
                <a16:creationId xmlns:a16="http://schemas.microsoft.com/office/drawing/2014/main" id="{79891805-04B4-4BD3-A491-D2DEB1CB60A0}"/>
              </a:ext>
            </a:extLst>
          </p:cNvPr>
          <p:cNvSpPr txBox="1"/>
          <p:nvPr/>
        </p:nvSpPr>
        <p:spPr>
          <a:xfrm>
            <a:off x="6814033" y="1835382"/>
            <a:ext cx="2432611" cy="1477328"/>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Azure setup guide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rPr>
              <a:t>Readiness checklist</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Naming and tagging tracking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0">
                  <a:extLst>
                    <a:ext uri="{A12FA001-AC4F-418D-AE19-62706E023703}">
                      <ahyp:hlinkClr xmlns:ahyp="http://schemas.microsoft.com/office/drawing/2018/hyperlinkcolor" val="tx"/>
                    </a:ext>
                  </a:extLst>
                </a:hlinkClick>
              </a:rPr>
              <a:t>Landing zone blueprints</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E302BF71-DD69-49A3-8B4E-5FBA6B001DC1}"/>
              </a:ext>
            </a:extLst>
          </p:cNvPr>
          <p:cNvSpPr txBox="1"/>
          <p:nvPr/>
        </p:nvSpPr>
        <p:spPr>
          <a:xfrm>
            <a:off x="9673256" y="1801611"/>
            <a:ext cx="2432611" cy="1477328"/>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1">
                  <a:extLst>
                    <a:ext uri="{A12FA001-AC4F-418D-AE19-62706E023703}">
                      <ahyp:hlinkClr xmlns:ahyp="http://schemas.microsoft.com/office/drawing/2018/hyperlinkcolor" val="tx"/>
                    </a:ext>
                  </a:extLst>
                </a:hlinkClick>
              </a:rPr>
              <a:t>Strategic migration assessment and readiness tool (SMART)</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2">
                  <a:extLst>
                    <a:ext uri="{A12FA001-AC4F-418D-AE19-62706E023703}">
                      <ahyp:hlinkClr xmlns:ahyp="http://schemas.microsoft.com/office/drawing/2018/hyperlinkcolor" val="tx"/>
                    </a:ext>
                  </a:extLst>
                </a:hlinkClick>
              </a:rPr>
              <a:t>Azure migration guide</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hlinkClick r:id="rId13">
                  <a:extLst>
                    <a:ext uri="{A12FA001-AC4F-418D-AE19-62706E023703}">
                      <ahyp:hlinkClr xmlns:ahyp="http://schemas.microsoft.com/office/drawing/2018/hyperlinkcolor" val="tx"/>
                    </a:ext>
                  </a:extLst>
                </a:hlinkClick>
              </a:rPr>
              <a:t>Azure innovation guide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7" name="TextBox 106">
            <a:extLst>
              <a:ext uri="{FF2B5EF4-FFF2-40B4-BE49-F238E27FC236}">
                <a16:creationId xmlns:a16="http://schemas.microsoft.com/office/drawing/2014/main" id="{F83917AB-6CE5-48F1-AE7E-34D90DC8924F}"/>
              </a:ext>
            </a:extLst>
          </p:cNvPr>
          <p:cNvSpPr txBox="1"/>
          <p:nvPr/>
        </p:nvSpPr>
        <p:spPr>
          <a:xfrm>
            <a:off x="4735768" y="4080796"/>
            <a:ext cx="3162065" cy="2308324"/>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4">
                  <a:extLst>
                    <a:ext uri="{A12FA001-AC4F-418D-AE19-62706E023703}">
                      <ahyp:hlinkClr xmlns:ahyp="http://schemas.microsoft.com/office/drawing/2018/hyperlinkcolor" val="tx"/>
                    </a:ext>
                  </a:extLst>
                </a:hlinkClick>
              </a:rPr>
              <a:t>Governance benchmark</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15">
                  <a:extLst>
                    <a:ext uri="{A12FA001-AC4F-418D-AE19-62706E023703}">
                      <ahyp:hlinkClr xmlns:ahyp="http://schemas.microsoft.com/office/drawing/2018/hyperlinkcolor" val="tx"/>
                    </a:ext>
                  </a:extLst>
                </a:hlinkClick>
              </a:rPr>
              <a:t>Governance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6">
                  <a:extLst>
                    <a:ext uri="{A12FA001-AC4F-418D-AE19-62706E023703}">
                      <ahyp:hlinkClr xmlns:ahyp="http://schemas.microsoft.com/office/drawing/2018/hyperlinkcolor" val="tx"/>
                    </a:ext>
                  </a:extLst>
                </a:hlinkClick>
              </a:rPr>
              <a:t>Cost Management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7">
                  <a:extLst>
                    <a:ext uri="{A12FA001-AC4F-418D-AE19-62706E023703}">
                      <ahyp:hlinkClr xmlns:ahyp="http://schemas.microsoft.com/office/drawing/2018/hyperlinkcolor" val="tx"/>
                    </a:ext>
                  </a:extLst>
                </a:hlinkClick>
              </a:rPr>
              <a:t>Deployment acceleration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8">
                  <a:extLst>
                    <a:ext uri="{A12FA001-AC4F-418D-AE19-62706E023703}">
                      <ahyp:hlinkClr xmlns:ahyp="http://schemas.microsoft.com/office/drawing/2018/hyperlinkcolor" val="tx"/>
                    </a:ext>
                  </a:extLst>
                </a:hlinkClick>
              </a:rPr>
              <a:t>Identity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9">
                  <a:extLst>
                    <a:ext uri="{A12FA001-AC4F-418D-AE19-62706E023703}">
                      <ahyp:hlinkClr xmlns:ahyp="http://schemas.microsoft.com/office/drawing/2018/hyperlinkcolor" val="tx"/>
                    </a:ext>
                  </a:extLst>
                </a:hlinkClick>
              </a:rPr>
              <a:t>Resource consistency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20">
                  <a:extLst>
                    <a:ext uri="{A12FA001-AC4F-418D-AE19-62706E023703}">
                      <ahyp:hlinkClr xmlns:ahyp="http://schemas.microsoft.com/office/drawing/2018/hyperlinkcolor" val="tx"/>
                    </a:ext>
                  </a:extLst>
                </a:hlinkClick>
              </a:rPr>
              <a:t>Security baseline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109" name="TextBox 108">
            <a:extLst>
              <a:ext uri="{FF2B5EF4-FFF2-40B4-BE49-F238E27FC236}">
                <a16:creationId xmlns:a16="http://schemas.microsoft.com/office/drawing/2014/main" id="{BAFD9C68-33F8-4DF8-AB2B-72B77BF21B5C}"/>
              </a:ext>
            </a:extLst>
          </p:cNvPr>
          <p:cNvSpPr txBox="1"/>
          <p:nvPr/>
        </p:nvSpPr>
        <p:spPr>
          <a:xfrm>
            <a:off x="8324588" y="4055379"/>
            <a:ext cx="3027766" cy="954107"/>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Microsoft Azure Well-Architected R</a:t>
            </a:r>
            <a:r>
              <a:rPr kumimoji="0" lang="en-US" sz="12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eview</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2">
                <a:extLst>
                  <a:ext uri="{A12FA001-AC4F-418D-AE19-62706E023703}">
                    <ahyp:hlinkClr xmlns:ahyp="http://schemas.microsoft.com/office/drawing/2018/hyperlinkcolor" val="tx"/>
                  </a:ext>
                </a:extLst>
              </a:hlinkClick>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3">
                  <a:extLst>
                    <a:ext uri="{A12FA001-AC4F-418D-AE19-62706E023703}">
                      <ahyp:hlinkClr xmlns:ahyp="http://schemas.microsoft.com/office/drawing/2018/hyperlinkcolor" val="tx"/>
                    </a:ext>
                  </a:extLst>
                </a:hlinkClick>
              </a:rPr>
              <a:t>Best practices source code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4">
                  <a:extLst>
                    <a:ext uri="{A12FA001-AC4F-418D-AE19-62706E023703}">
                      <ahyp:hlinkClr xmlns:ahyp="http://schemas.microsoft.com/office/drawing/2018/hyperlinkcolor" val="tx"/>
                    </a:ext>
                  </a:extLst>
                </a:hlinkClick>
              </a:rPr>
              <a:t>Operations management workbook</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1" name="TextBox 110">
            <a:extLst>
              <a:ext uri="{FF2B5EF4-FFF2-40B4-BE49-F238E27FC236}">
                <a16:creationId xmlns:a16="http://schemas.microsoft.com/office/drawing/2014/main" id="{CCA092E7-77A0-4212-8FB0-543EA1C8A51F}"/>
              </a:ext>
            </a:extLst>
          </p:cNvPr>
          <p:cNvSpPr txBox="1"/>
          <p:nvPr/>
        </p:nvSpPr>
        <p:spPr>
          <a:xfrm>
            <a:off x="663839" y="6321252"/>
            <a:ext cx="2621362" cy="307777"/>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400" b="0" i="0" u="sng" strike="noStrike" kern="1200" cap="none" spc="0" normalizeH="0" baseline="0" noProof="0">
                <a:ln>
                  <a:noFill/>
                </a:ln>
                <a:solidFill>
                  <a:prstClr val="black"/>
                </a:solidFill>
                <a:effectLst/>
                <a:uLnTx/>
                <a:uFillTx/>
                <a:latin typeface="Segoe UI" panose="020B0502040204020203" pitchFamily="34" charset="0"/>
                <a:ea typeface="+mn-ea"/>
                <a:cs typeface="+mn-cs"/>
                <a:hlinkClick r:id="rId25">
                  <a:extLst>
                    <a:ext uri="{A12FA001-AC4F-418D-AE19-62706E023703}">
                      <ahyp:hlinkClr xmlns:ahyp="http://schemas.microsoft.com/office/drawing/2018/hyperlinkcolor" val="tx"/>
                    </a:ext>
                  </a:extLst>
                </a:hlinkClick>
              </a:rPr>
              <a:t>aka.ms/adopt/tools-templates</a:t>
            </a:r>
            <a:endParaRPr kumimoji="0" lang="en-US" sz="1400" b="0" i="1" u="none" strike="noStrike" kern="1200" cap="none" spc="0" normalizeH="0" baseline="0" noProof="0">
              <a:ln>
                <a:noFill/>
              </a:ln>
              <a:solidFill>
                <a:prstClr val="black"/>
              </a:solidFill>
              <a:effectLst/>
              <a:uLnTx/>
              <a:uFillTx/>
              <a:latin typeface="Segoe UI"/>
              <a:ea typeface="+mn-ea"/>
              <a:cs typeface="+mn-cs"/>
            </a:endParaRPr>
          </a:p>
        </p:txBody>
      </p:sp>
      <p:cxnSp>
        <p:nvCxnSpPr>
          <p:cNvPr id="113" name="Connector: Elbow 112">
            <a:extLst>
              <a:ext uri="{FF2B5EF4-FFF2-40B4-BE49-F238E27FC236}">
                <a16:creationId xmlns:a16="http://schemas.microsoft.com/office/drawing/2014/main" id="{9DA8173A-CF45-4C49-BF8C-541F36089504}"/>
              </a:ext>
            </a:extLst>
          </p:cNvPr>
          <p:cNvCxnSpPr>
            <a:cxnSpLocks/>
          </p:cNvCxnSpPr>
          <p:nvPr/>
        </p:nvCxnSpPr>
        <p:spPr>
          <a:xfrm>
            <a:off x="823572" y="1949200"/>
            <a:ext cx="992990" cy="849845"/>
          </a:xfrm>
          <a:prstGeom prst="bentConnector3">
            <a:avLst>
              <a:gd name="adj1" fmla="val -535"/>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25E12B92-F508-437D-AB9F-89134AC669C1}"/>
              </a:ext>
            </a:extLst>
          </p:cNvPr>
          <p:cNvSpPr/>
          <p:nvPr/>
        </p:nvSpPr>
        <p:spPr bwMode="auto">
          <a:xfrm>
            <a:off x="797627" y="200725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cxnSp>
        <p:nvCxnSpPr>
          <p:cNvPr id="117" name="Connector: Elbow 116">
            <a:extLst>
              <a:ext uri="{FF2B5EF4-FFF2-40B4-BE49-F238E27FC236}">
                <a16:creationId xmlns:a16="http://schemas.microsoft.com/office/drawing/2014/main" id="{C62AF45C-FF33-481B-8802-E064C2108159}"/>
              </a:ext>
            </a:extLst>
          </p:cNvPr>
          <p:cNvCxnSpPr>
            <a:cxnSpLocks/>
          </p:cNvCxnSpPr>
          <p:nvPr/>
        </p:nvCxnSpPr>
        <p:spPr>
          <a:xfrm>
            <a:off x="3772578" y="1879236"/>
            <a:ext cx="1584868" cy="864397"/>
          </a:xfrm>
          <a:prstGeom prst="bentConnector3">
            <a:avLst>
              <a:gd name="adj1" fmla="val -29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C84B5E29-D799-4F87-A36B-C80825CD388F}"/>
              </a:ext>
            </a:extLst>
          </p:cNvPr>
          <p:cNvCxnSpPr>
            <a:cxnSpLocks/>
          </p:cNvCxnSpPr>
          <p:nvPr/>
        </p:nvCxnSpPr>
        <p:spPr>
          <a:xfrm rot="16200000" flipH="1">
            <a:off x="6456915" y="2174055"/>
            <a:ext cx="1649810" cy="1092666"/>
          </a:xfrm>
          <a:prstGeom prst="bentConnector3">
            <a:avLst>
              <a:gd name="adj1" fmla="val 99341"/>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01474E15-B3AD-458E-AE5B-637F02D02D79}"/>
              </a:ext>
            </a:extLst>
          </p:cNvPr>
          <p:cNvCxnSpPr>
            <a:cxnSpLocks/>
          </p:cNvCxnSpPr>
          <p:nvPr/>
        </p:nvCxnSpPr>
        <p:spPr>
          <a:xfrm rot="16200000" flipH="1">
            <a:off x="9379142" y="2001122"/>
            <a:ext cx="1380904" cy="1003518"/>
          </a:xfrm>
          <a:prstGeom prst="bentConnector3">
            <a:avLst>
              <a:gd name="adj1" fmla="val 100067"/>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E38DED46-1895-4A36-8BC6-AC7675038953}"/>
              </a:ext>
            </a:extLst>
          </p:cNvPr>
          <p:cNvCxnSpPr>
            <a:cxnSpLocks/>
          </p:cNvCxnSpPr>
          <p:nvPr/>
        </p:nvCxnSpPr>
        <p:spPr>
          <a:xfrm rot="16200000" flipH="1">
            <a:off x="4146512" y="4657930"/>
            <a:ext cx="2527874" cy="1427837"/>
          </a:xfrm>
          <a:prstGeom prst="bentConnector3">
            <a:avLst>
              <a:gd name="adj1" fmla="val 10028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4114BAC5-56E3-4B9B-9A60-1137300D8D41}"/>
              </a:ext>
            </a:extLst>
          </p:cNvPr>
          <p:cNvCxnSpPr>
            <a:cxnSpLocks/>
          </p:cNvCxnSpPr>
          <p:nvPr/>
        </p:nvCxnSpPr>
        <p:spPr>
          <a:xfrm>
            <a:off x="8233911" y="4142552"/>
            <a:ext cx="1671466" cy="1103978"/>
          </a:xfrm>
          <a:prstGeom prst="bentConnector3">
            <a:avLst>
              <a:gd name="adj1" fmla="val -36"/>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E38E3EF3-13D7-4BAE-9571-B6D73B9974BC}"/>
              </a:ext>
            </a:extLst>
          </p:cNvPr>
          <p:cNvSpPr/>
          <p:nvPr/>
        </p:nvSpPr>
        <p:spPr bwMode="auto">
          <a:xfrm>
            <a:off x="3743095" y="19601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CE99BBCD-26FB-45A1-9230-A434CEF3C373}"/>
              </a:ext>
            </a:extLst>
          </p:cNvPr>
          <p:cNvSpPr/>
          <p:nvPr/>
        </p:nvSpPr>
        <p:spPr bwMode="auto">
          <a:xfrm>
            <a:off x="3738617" y="230595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692E4F20-3901-4BC8-BCDE-7C600CB4683A}"/>
              </a:ext>
            </a:extLst>
          </p:cNvPr>
          <p:cNvSpPr/>
          <p:nvPr/>
        </p:nvSpPr>
        <p:spPr bwMode="auto">
          <a:xfrm>
            <a:off x="6708424" y="194008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50BBD201-E37F-41EA-8EA5-87C3DF7AEB64}"/>
              </a:ext>
            </a:extLst>
          </p:cNvPr>
          <p:cNvSpPr/>
          <p:nvPr/>
        </p:nvSpPr>
        <p:spPr bwMode="auto">
          <a:xfrm>
            <a:off x="6712936" y="231949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23D52EC3-A521-4DAF-9F73-03E45F622FDC}"/>
              </a:ext>
            </a:extLst>
          </p:cNvPr>
          <p:cNvSpPr/>
          <p:nvPr/>
        </p:nvSpPr>
        <p:spPr bwMode="auto">
          <a:xfrm>
            <a:off x="4667099" y="41936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767C542C-1B49-4F3E-BCA0-7E823B935257}"/>
              </a:ext>
            </a:extLst>
          </p:cNvPr>
          <p:cNvSpPr/>
          <p:nvPr/>
        </p:nvSpPr>
        <p:spPr bwMode="auto">
          <a:xfrm>
            <a:off x="8207752" y="417693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EC056A52-FFA8-4AC0-A0AB-3136A502D85B}"/>
              </a:ext>
            </a:extLst>
          </p:cNvPr>
          <p:cNvSpPr/>
          <p:nvPr/>
        </p:nvSpPr>
        <p:spPr bwMode="auto">
          <a:xfrm>
            <a:off x="795052" y="233272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C4FC57F2-11BE-446E-9B19-3BAD89C8CF9D}"/>
              </a:ext>
            </a:extLst>
          </p:cNvPr>
          <p:cNvSpPr/>
          <p:nvPr/>
        </p:nvSpPr>
        <p:spPr bwMode="auto">
          <a:xfrm>
            <a:off x="3746374" y="262321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8A73086F-8D0E-4831-ABE2-BD777421B4B6}"/>
              </a:ext>
            </a:extLst>
          </p:cNvPr>
          <p:cNvSpPr/>
          <p:nvPr/>
        </p:nvSpPr>
        <p:spPr bwMode="auto">
          <a:xfrm>
            <a:off x="6697230" y="2825817"/>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4F8D6F2-5109-4896-BF4A-C66F4EB8B1CF}"/>
              </a:ext>
            </a:extLst>
          </p:cNvPr>
          <p:cNvSpPr/>
          <p:nvPr/>
        </p:nvSpPr>
        <p:spPr bwMode="auto">
          <a:xfrm>
            <a:off x="4663385" y="452442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B575A7E3-7F30-407B-A54A-4A5DBA32D9F7}"/>
              </a:ext>
            </a:extLst>
          </p:cNvPr>
          <p:cNvSpPr/>
          <p:nvPr/>
        </p:nvSpPr>
        <p:spPr bwMode="auto">
          <a:xfrm>
            <a:off x="9543977" y="189205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46F8F8F9-65A1-4EB0-8913-B1044C50A7B0}"/>
              </a:ext>
            </a:extLst>
          </p:cNvPr>
          <p:cNvSpPr/>
          <p:nvPr/>
        </p:nvSpPr>
        <p:spPr bwMode="auto">
          <a:xfrm>
            <a:off x="9539289" y="23781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A2F7282A-FD0F-44A9-8DC5-FEFEDA3C6157}"/>
              </a:ext>
            </a:extLst>
          </p:cNvPr>
          <p:cNvSpPr/>
          <p:nvPr/>
        </p:nvSpPr>
        <p:spPr bwMode="auto">
          <a:xfrm>
            <a:off x="9543305" y="2743633"/>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cxnSp>
        <p:nvCxnSpPr>
          <p:cNvPr id="153" name="Straight Arrow Connector 152">
            <a:extLst>
              <a:ext uri="{FF2B5EF4-FFF2-40B4-BE49-F238E27FC236}">
                <a16:creationId xmlns:a16="http://schemas.microsoft.com/office/drawing/2014/main" id="{C60E2DDD-2DCB-4257-9CBE-E11A3FDB1C8B}"/>
              </a:ext>
            </a:extLst>
          </p:cNvPr>
          <p:cNvCxnSpPr>
            <a:cxnSpLocks/>
          </p:cNvCxnSpPr>
          <p:nvPr/>
        </p:nvCxnSpPr>
        <p:spPr>
          <a:xfrm>
            <a:off x="2597799" y="1638287"/>
            <a:ext cx="687402"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0F4A37EA-D5F9-4CFD-9022-04D57883A950}"/>
              </a:ext>
            </a:extLst>
          </p:cNvPr>
          <p:cNvCxnSpPr>
            <a:cxnSpLocks/>
          </p:cNvCxnSpPr>
          <p:nvPr/>
        </p:nvCxnSpPr>
        <p:spPr>
          <a:xfrm flipV="1">
            <a:off x="4288392" y="1642656"/>
            <a:ext cx="1726906" cy="829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6629D32-42B7-49C3-903B-D2DFA9323260}"/>
              </a:ext>
            </a:extLst>
          </p:cNvPr>
          <p:cNvCxnSpPr>
            <a:cxnSpLocks/>
          </p:cNvCxnSpPr>
          <p:nvPr/>
        </p:nvCxnSpPr>
        <p:spPr>
          <a:xfrm>
            <a:off x="7483624" y="1646912"/>
            <a:ext cx="1531360" cy="403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3D707128-4719-4675-ADF9-AC41C390B2BF}"/>
              </a:ext>
            </a:extLst>
          </p:cNvPr>
          <p:cNvCxnSpPr>
            <a:cxnSpLocks/>
          </p:cNvCxnSpPr>
          <p:nvPr/>
        </p:nvCxnSpPr>
        <p:spPr>
          <a:xfrm>
            <a:off x="9766668" y="3906757"/>
            <a:ext cx="1250734" cy="15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43AE83B-FF73-4952-AF38-E54192231CE9}"/>
              </a:ext>
            </a:extLst>
          </p:cNvPr>
          <p:cNvCxnSpPr>
            <a:cxnSpLocks/>
          </p:cNvCxnSpPr>
          <p:nvPr/>
        </p:nvCxnSpPr>
        <p:spPr>
          <a:xfrm flipH="1" flipV="1">
            <a:off x="3419297" y="3864994"/>
            <a:ext cx="1122126" cy="284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D01DBF80-E916-4F2B-B9B5-0F4219C456B6}"/>
              </a:ext>
            </a:extLst>
          </p:cNvPr>
          <p:cNvSpPr/>
          <p:nvPr/>
        </p:nvSpPr>
        <p:spPr bwMode="auto">
          <a:xfrm>
            <a:off x="8202429" y="45084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CEF456B6-85AA-4CD0-A1D8-BD5599C47D47}"/>
              </a:ext>
            </a:extLst>
          </p:cNvPr>
          <p:cNvSpPr/>
          <p:nvPr/>
        </p:nvSpPr>
        <p:spPr bwMode="auto">
          <a:xfrm>
            <a:off x="8207557" y="481406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FE9638CF-0216-4380-8F1F-742CEE5DC3BC}"/>
              </a:ext>
            </a:extLst>
          </p:cNvPr>
          <p:cNvSpPr/>
          <p:nvPr/>
        </p:nvSpPr>
        <p:spPr bwMode="auto">
          <a:xfrm>
            <a:off x="4668735" y="48857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122F390B-FDFC-4DC1-AE83-108C532A2A8F}"/>
              </a:ext>
            </a:extLst>
          </p:cNvPr>
          <p:cNvSpPr/>
          <p:nvPr/>
        </p:nvSpPr>
        <p:spPr bwMode="auto">
          <a:xfrm>
            <a:off x="4665021" y="55399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DDB784D9-0290-4AA4-BC1A-7A5024587D0C}"/>
              </a:ext>
            </a:extLst>
          </p:cNvPr>
          <p:cNvSpPr/>
          <p:nvPr/>
        </p:nvSpPr>
        <p:spPr bwMode="auto">
          <a:xfrm>
            <a:off x="4659768" y="52015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9B2C3D78-6A5E-4F36-B12D-44C4D4C92044}"/>
              </a:ext>
            </a:extLst>
          </p:cNvPr>
          <p:cNvSpPr/>
          <p:nvPr/>
        </p:nvSpPr>
        <p:spPr bwMode="auto">
          <a:xfrm>
            <a:off x="4659768" y="58972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8D3001FE-ECC8-4619-ABB2-97100C130A57}"/>
              </a:ext>
            </a:extLst>
          </p:cNvPr>
          <p:cNvSpPr/>
          <p:nvPr/>
        </p:nvSpPr>
        <p:spPr bwMode="auto">
          <a:xfrm>
            <a:off x="4659768" y="624071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AC2072C1-E265-4793-A5AC-E93C816C946D}"/>
              </a:ext>
            </a:extLst>
          </p:cNvPr>
          <p:cNvSpPr>
            <a:spLocks noGrp="1"/>
          </p:cNvSpPr>
          <p:nvPr>
            <p:ph type="title"/>
          </p:nvPr>
        </p:nvSpPr>
        <p:spPr>
          <a:xfrm>
            <a:off x="234638" y="364915"/>
            <a:ext cx="10515600" cy="1325563"/>
          </a:xfrm>
        </p:spPr>
        <p:txBody>
          <a:bodyPr/>
          <a:lstStyle/>
          <a:p>
            <a:r>
              <a:rPr lang="en-US" spc="-50" dirty="0">
                <a:ln w="3175">
                  <a:noFill/>
                </a:ln>
                <a:solidFill>
                  <a:prstClr val="white"/>
                </a:solidFill>
                <a:latin typeface="Segoe UI Semibold"/>
                <a:cs typeface="Segoe UI" pitchFamily="34" charset="0"/>
              </a:rPr>
              <a:t>Tools, templates, and assessments</a:t>
            </a:r>
            <a:br>
              <a:rPr lang="en-US" spc="-50" dirty="0">
                <a:ln w="3175">
                  <a:noFill/>
                </a:ln>
                <a:solidFill>
                  <a:prstClr val="white"/>
                </a:solidFill>
                <a:latin typeface="Segoe UI Semibold"/>
                <a:cs typeface="Segoe UI" pitchFamily="34" charset="0"/>
              </a:rPr>
            </a:br>
            <a:endParaRPr lang="de-DE" dirty="0"/>
          </a:p>
        </p:txBody>
      </p:sp>
    </p:spTree>
    <p:extLst>
      <p:ext uri="{BB962C8B-B14F-4D97-AF65-F5344CB8AC3E}">
        <p14:creationId xmlns:p14="http://schemas.microsoft.com/office/powerpoint/2010/main" val="4231503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1549EC1-DF24-4666-B7D9-12F17B8065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0" name="Title 1">
            <a:extLst>
              <a:ext uri="{FF2B5EF4-FFF2-40B4-BE49-F238E27FC236}">
                <a16:creationId xmlns:a16="http://schemas.microsoft.com/office/drawing/2014/main" id="{8BB4EBAE-AACE-43CB-9185-356C6BF842CE}"/>
              </a:ext>
            </a:extLst>
          </p:cNvPr>
          <p:cNvSpPr txBox="1">
            <a:spLocks noGrp="1"/>
          </p:cNvSpPr>
          <p:nvPr>
            <p:ph type="title" idx="4294967295"/>
          </p:nvPr>
        </p:nvSpPr>
        <p:spPr>
          <a:xfrm>
            <a:off x="595400" y="3152001"/>
            <a:ext cx="10478121" cy="55399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50" normalizeH="0" baseline="0" noProof="0" dirty="0">
                <a:ln w="3175">
                  <a:noFill/>
                </a:ln>
                <a:solidFill>
                  <a:srgbClr val="50E6FF"/>
                </a:solidFill>
                <a:effectLst/>
                <a:uLnTx/>
                <a:uFillTx/>
                <a:latin typeface="Segoe UI Semibold" panose="020B0702040204020203" pitchFamily="34" charset="0"/>
                <a:ea typeface="+mn-ea"/>
                <a:cs typeface="Segoe UI Semibold" panose="020B0702040204020203" pitchFamily="34" charset="0"/>
              </a:rPr>
              <a:t>The Contoso Land Surveying Story</a:t>
            </a:r>
          </a:p>
        </p:txBody>
      </p:sp>
    </p:spTree>
    <p:extLst>
      <p:ext uri="{BB962C8B-B14F-4D97-AF65-F5344CB8AC3E}">
        <p14:creationId xmlns:p14="http://schemas.microsoft.com/office/powerpoint/2010/main" val="27305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666B-FC02-4A38-AF2C-BF4C9F8C492B}"/>
              </a:ext>
            </a:extLst>
          </p:cNvPr>
          <p:cNvSpPr>
            <a:spLocks noGrp="1"/>
          </p:cNvSpPr>
          <p:nvPr>
            <p:ph type="title"/>
          </p:nvPr>
        </p:nvSpPr>
        <p:spPr/>
        <p:txBody>
          <a:bodyPr/>
          <a:lstStyle/>
          <a:p>
            <a:r>
              <a:rPr lang="en-US" dirty="0"/>
              <a:t>Must do for every project </a:t>
            </a:r>
            <a:endParaRPr lang="en-CA" dirty="0"/>
          </a:p>
        </p:txBody>
      </p:sp>
      <p:sp>
        <p:nvSpPr>
          <p:cNvPr id="3" name="Content Placeholder 2">
            <a:extLst>
              <a:ext uri="{FF2B5EF4-FFF2-40B4-BE49-F238E27FC236}">
                <a16:creationId xmlns:a16="http://schemas.microsoft.com/office/drawing/2014/main" id="{9BA5EE98-7647-4C81-AE60-1D5FDE3F9723}"/>
              </a:ext>
            </a:extLst>
          </p:cNvPr>
          <p:cNvSpPr>
            <a:spLocks noGrp="1"/>
          </p:cNvSpPr>
          <p:nvPr>
            <p:ph idx="1"/>
          </p:nvPr>
        </p:nvSpPr>
        <p:spPr/>
        <p:txBody>
          <a:bodyPr>
            <a:noAutofit/>
          </a:bodyPr>
          <a:lstStyle/>
          <a:p>
            <a:pPr algn="l"/>
            <a:r>
              <a:rPr lang="en-US" sz="2000" b="1" i="0" dirty="0">
                <a:solidFill>
                  <a:srgbClr val="2E2E33"/>
                </a:solidFill>
                <a:effectLst/>
                <a:latin typeface="Segoe UI" panose="020B0502040204020203" pitchFamily="34" charset="0"/>
                <a:hlinkClick r:id="rId2"/>
              </a:rPr>
              <a:t>Take inventory of your digital estate</a:t>
            </a:r>
            <a:endParaRPr lang="en-US" sz="2000" b="1" i="0" dirty="0">
              <a:solidFill>
                <a:srgbClr val="2E2E33"/>
              </a:solidFill>
              <a:effectLst/>
              <a:latin typeface="Segoe UI" panose="020B0502040204020203" pitchFamily="34" charset="0"/>
            </a:endParaRPr>
          </a:p>
          <a:p>
            <a:pPr lvl="1"/>
            <a:r>
              <a:rPr lang="en-US" b="0" i="0" dirty="0">
                <a:solidFill>
                  <a:srgbClr val="4C4C51"/>
                </a:solidFill>
                <a:effectLst/>
                <a:latin typeface="Segoe UI" panose="020B0502040204020203" pitchFamily="34" charset="0"/>
              </a:rPr>
              <a:t>Catalogue  of the  workloads, applications, data sources, virtual machines and other IT assets and </a:t>
            </a:r>
            <a:r>
              <a:rPr lang="en-US" dirty="0">
                <a:solidFill>
                  <a:srgbClr val="4C4C51"/>
                </a:solidFill>
                <a:latin typeface="Segoe UI" panose="020B0502040204020203" pitchFamily="34" charset="0"/>
                <a:hlinkClick r:id="rId3">
                  <a:extLst>
                    <a:ext uri="{A12FA001-AC4F-418D-AE19-62706E023703}">
                      <ahyp:hlinkClr xmlns:ahyp="http://schemas.microsoft.com/office/drawing/2018/hyperlinkcolor" val="tx"/>
                    </a:ext>
                  </a:extLst>
                </a:hlinkClick>
              </a:rPr>
              <a:t>evaluate them</a:t>
            </a:r>
            <a:r>
              <a:rPr lang="en-US" dirty="0">
                <a:solidFill>
                  <a:srgbClr val="4C4C51"/>
                </a:solidFill>
                <a:latin typeface="Segoe UI" panose="020B0502040204020203" pitchFamily="34" charset="0"/>
              </a:rPr>
              <a:t> to </a:t>
            </a:r>
            <a:r>
              <a:rPr lang="en-US" b="0" i="0" dirty="0">
                <a:solidFill>
                  <a:srgbClr val="4C4C51"/>
                </a:solidFill>
                <a:effectLst/>
                <a:latin typeface="Segoe UI" panose="020B0502040204020203" pitchFamily="34" charset="0"/>
              </a:rPr>
              <a:t>determine the </a:t>
            </a:r>
            <a:r>
              <a:rPr lang="en-US" dirty="0">
                <a:solidFill>
                  <a:srgbClr val="4C4C51"/>
                </a:solidFill>
                <a:latin typeface="Segoe UI" panose="020B0502040204020203" pitchFamily="34" charset="0"/>
              </a:rPr>
              <a:t>best way to host them in the cloud.</a:t>
            </a:r>
          </a:p>
          <a:p>
            <a:r>
              <a:rPr lang="en-US" sz="2000" b="1" i="0" dirty="0">
                <a:solidFill>
                  <a:srgbClr val="2E2E33"/>
                </a:solidFill>
                <a:effectLst/>
                <a:latin typeface="Segoe UI" panose="020B0502040204020203" pitchFamily="34" charset="0"/>
                <a:hlinkClick r:id="rId4"/>
              </a:rPr>
              <a:t>Identify business risks and define risk tolerances</a:t>
            </a:r>
            <a:endParaRPr lang="en-US" sz="2000" b="1" i="0" dirty="0">
              <a:solidFill>
                <a:srgbClr val="2E2E33"/>
              </a:solidFill>
              <a:effectLst/>
              <a:latin typeface="Segoe UI" panose="020B0502040204020203" pitchFamily="34" charset="0"/>
            </a:endParaRPr>
          </a:p>
          <a:p>
            <a:pPr lvl="1"/>
            <a:r>
              <a:rPr lang="en-US" dirty="0">
                <a:solidFill>
                  <a:srgbClr val="4C4C51"/>
                </a:solidFill>
                <a:latin typeface="Segoe UI" panose="020B0502040204020203" pitchFamily="34" charset="0"/>
              </a:rPr>
              <a:t>B</a:t>
            </a:r>
            <a:r>
              <a:rPr lang="en-US" b="0" i="0" dirty="0">
                <a:solidFill>
                  <a:srgbClr val="4C4C51"/>
                </a:solidFill>
                <a:effectLst/>
                <a:latin typeface="Segoe UI" panose="020B0502040204020203" pitchFamily="34" charset="0"/>
              </a:rPr>
              <a:t>usiness risks and your risk tolerance.</a:t>
            </a:r>
            <a:endParaRPr lang="en-CA" dirty="0"/>
          </a:p>
          <a:p>
            <a:r>
              <a:rPr lang="en-CA" sz="2000" b="1" i="0" dirty="0">
                <a:solidFill>
                  <a:srgbClr val="2E2E33"/>
                </a:solidFill>
                <a:effectLst/>
                <a:latin typeface="Segoe UI" panose="020B0502040204020203" pitchFamily="34" charset="0"/>
                <a:hlinkClick r:id="rId5"/>
              </a:rPr>
              <a:t>Governance </a:t>
            </a:r>
            <a:endParaRPr lang="en-CA" sz="2000" b="1" i="0" dirty="0">
              <a:solidFill>
                <a:srgbClr val="2E2E33"/>
              </a:solidFill>
              <a:effectLst/>
              <a:latin typeface="Segoe UI" panose="020B0502040204020203" pitchFamily="34" charset="0"/>
            </a:endParaRPr>
          </a:p>
          <a:p>
            <a:pPr lvl="1"/>
            <a:r>
              <a:rPr lang="en-US" dirty="0">
                <a:solidFill>
                  <a:srgbClr val="4C4C51"/>
                </a:solidFill>
                <a:latin typeface="Segoe UI" panose="020B0502040204020203" pitchFamily="34" charset="0"/>
              </a:rPr>
              <a:t>Co</a:t>
            </a:r>
            <a:r>
              <a:rPr lang="en-US" b="0" i="0" dirty="0">
                <a:solidFill>
                  <a:srgbClr val="4C4C51"/>
                </a:solidFill>
                <a:effectLst/>
                <a:latin typeface="Segoe UI" panose="020B0502040204020203" pitchFamily="34" charset="0"/>
              </a:rPr>
              <a:t>st management, </a:t>
            </a:r>
          </a:p>
          <a:p>
            <a:pPr lvl="1"/>
            <a:r>
              <a:rPr lang="en-US" dirty="0">
                <a:solidFill>
                  <a:srgbClr val="4C4C51"/>
                </a:solidFill>
                <a:latin typeface="Segoe UI" panose="020B0502040204020203" pitchFamily="34" charset="0"/>
              </a:rPr>
              <a:t>Secu</a:t>
            </a:r>
            <a:r>
              <a:rPr lang="en-US" b="0" i="0" dirty="0">
                <a:solidFill>
                  <a:srgbClr val="4C4C51"/>
                </a:solidFill>
                <a:effectLst/>
                <a:latin typeface="Segoe UI" panose="020B0502040204020203" pitchFamily="34" charset="0"/>
              </a:rPr>
              <a:t>rity baseline. </a:t>
            </a:r>
          </a:p>
          <a:p>
            <a:pPr lvl="1"/>
            <a:r>
              <a:rPr lang="en-US" b="0" i="0" dirty="0">
                <a:solidFill>
                  <a:srgbClr val="4C4C51"/>
                </a:solidFill>
                <a:effectLst/>
                <a:latin typeface="Segoe UI" panose="020B0502040204020203" pitchFamily="34" charset="0"/>
              </a:rPr>
              <a:t>Resource consistency </a:t>
            </a:r>
          </a:p>
          <a:p>
            <a:pPr lvl="1"/>
            <a:r>
              <a:rPr lang="en-US" b="0" i="0" dirty="0">
                <a:solidFill>
                  <a:srgbClr val="4C4C51"/>
                </a:solidFill>
                <a:effectLst/>
                <a:latin typeface="Segoe UI" panose="020B0502040204020203" pitchFamily="34" charset="0"/>
              </a:rPr>
              <a:t>Identity baseline </a:t>
            </a:r>
          </a:p>
          <a:p>
            <a:pPr lvl="1"/>
            <a:r>
              <a:rPr lang="en-US" b="0" i="0" dirty="0">
                <a:solidFill>
                  <a:srgbClr val="4C4C51"/>
                </a:solidFill>
                <a:effectLst/>
                <a:latin typeface="Segoe UI" panose="020B0502040204020203" pitchFamily="34" charset="0"/>
              </a:rPr>
              <a:t>Deployment automation.</a:t>
            </a:r>
            <a:endParaRPr lang="en-CA" b="1" i="0" dirty="0">
              <a:solidFill>
                <a:srgbClr val="2E2E33"/>
              </a:solidFill>
              <a:effectLst/>
              <a:latin typeface="Segoe UI" panose="020B0502040204020203" pitchFamily="34" charset="0"/>
            </a:endParaRPr>
          </a:p>
        </p:txBody>
      </p:sp>
    </p:spTree>
    <p:extLst>
      <p:ext uri="{BB962C8B-B14F-4D97-AF65-F5344CB8AC3E}">
        <p14:creationId xmlns:p14="http://schemas.microsoft.com/office/powerpoint/2010/main" val="1250208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3F4B70-03DF-4CC5-B1DE-C11A7AFFE0F0}"/>
              </a:ext>
            </a:extLst>
          </p:cNvPr>
          <p:cNvSpPr>
            <a:spLocks noGrp="1"/>
          </p:cNvSpPr>
          <p:nvPr>
            <p:ph type="title" idx="4294967295"/>
          </p:nvPr>
        </p:nvSpPr>
        <p:spPr>
          <a:xfrm>
            <a:off x="114300" y="377825"/>
            <a:ext cx="8388350" cy="94795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2800" b="1" spc="0">
                <a:ln>
                  <a:noFill/>
                </a:ln>
                <a:solidFill>
                  <a:srgbClr val="171717"/>
                </a:solidFill>
                <a:latin typeface="Segoe UI" panose="020B0502040204020203" pitchFamily="34" charset="0"/>
              </a:rPr>
              <a:t>How-to-build </a:t>
            </a:r>
            <a:r>
              <a:rPr lang="en-US" sz="2800" b="1" spc="0" dirty="0">
                <a:ln>
                  <a:noFill/>
                </a:ln>
                <a:solidFill>
                  <a:srgbClr val="171717"/>
                </a:solidFill>
                <a:latin typeface="Segoe UI" panose="020B0502040204020203" pitchFamily="34" charset="0"/>
              </a:rPr>
              <a:t>a </a:t>
            </a:r>
            <a:r>
              <a:rPr kumimoji="0" lang="en-US" sz="2800" b="1"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Minimum viable product (MVP)</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CA"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Segoe UI" panose="020B0502040204020203" pitchFamily="34" charset="0"/>
            </a:endParaRPr>
          </a:p>
        </p:txBody>
      </p:sp>
      <p:sp>
        <p:nvSpPr>
          <p:cNvPr id="5" name="TextBox 4">
            <a:extLst>
              <a:ext uri="{FF2B5EF4-FFF2-40B4-BE49-F238E27FC236}">
                <a16:creationId xmlns:a16="http://schemas.microsoft.com/office/drawing/2014/main" id="{63683453-C935-447B-A5AC-431FD85A69A0}"/>
              </a:ext>
            </a:extLst>
          </p:cNvPr>
          <p:cNvSpPr txBox="1"/>
          <p:nvPr/>
        </p:nvSpPr>
        <p:spPr>
          <a:xfrm>
            <a:off x="450850" y="5709335"/>
            <a:ext cx="105156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000000"/>
                </a:solidFill>
                <a:effectLst/>
                <a:uLnTx/>
                <a:uFillTx/>
                <a:latin typeface="Segoe UI"/>
                <a:ea typeface="+mn-ea"/>
                <a:cs typeface="+mn-cs"/>
                <a:hlinkClick r:id="rId3"/>
              </a:rPr>
              <a:t>https://www.starshotsoftware.com/post/best-practices-for-building-a-successful-mvp</a:t>
            </a:r>
            <a:endParaRPr kumimoji="0" lang="en-CA"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02B1C23D-620F-4AE4-A776-55E5A4242B2B}"/>
              </a:ext>
            </a:extLst>
          </p:cNvPr>
          <p:cNvPicPr>
            <a:picLocks noChangeAspect="1"/>
          </p:cNvPicPr>
          <p:nvPr/>
        </p:nvPicPr>
        <p:blipFill>
          <a:blip r:embed="rId4"/>
          <a:stretch>
            <a:fillRect/>
          </a:stretch>
        </p:blipFill>
        <p:spPr>
          <a:xfrm>
            <a:off x="6146788" y="1920073"/>
            <a:ext cx="5416562" cy="3646390"/>
          </a:xfrm>
          <a:prstGeom prst="rect">
            <a:avLst/>
          </a:prstGeom>
        </p:spPr>
      </p:pic>
      <p:pic>
        <p:nvPicPr>
          <p:cNvPr id="9" name="Picture 8">
            <a:extLst>
              <a:ext uri="{FF2B5EF4-FFF2-40B4-BE49-F238E27FC236}">
                <a16:creationId xmlns:a16="http://schemas.microsoft.com/office/drawing/2014/main" id="{B15E4280-7342-46F1-BB8D-53195380C300}"/>
              </a:ext>
            </a:extLst>
          </p:cNvPr>
          <p:cNvPicPr>
            <a:picLocks noChangeAspect="1"/>
          </p:cNvPicPr>
          <p:nvPr/>
        </p:nvPicPr>
        <p:blipFill>
          <a:blip r:embed="rId5"/>
          <a:stretch>
            <a:fillRect/>
          </a:stretch>
        </p:blipFill>
        <p:spPr>
          <a:xfrm>
            <a:off x="1058993" y="2642197"/>
            <a:ext cx="3638577" cy="2305067"/>
          </a:xfrm>
          <a:prstGeom prst="rect">
            <a:avLst/>
          </a:prstGeom>
        </p:spPr>
      </p:pic>
    </p:spTree>
    <p:extLst>
      <p:ext uri="{BB962C8B-B14F-4D97-AF65-F5344CB8AC3E}">
        <p14:creationId xmlns:p14="http://schemas.microsoft.com/office/powerpoint/2010/main" val="1767473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1</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Define the Strategy</a:t>
            </a:r>
          </a:p>
        </p:txBody>
      </p:sp>
    </p:spTree>
    <p:extLst>
      <p:ext uri="{BB962C8B-B14F-4D97-AF65-F5344CB8AC3E}">
        <p14:creationId xmlns:p14="http://schemas.microsoft.com/office/powerpoint/2010/main" val="364035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9">
            <a:extLst>
              <a:ext uri="{FF2B5EF4-FFF2-40B4-BE49-F238E27FC236}">
                <a16:creationId xmlns:a16="http://schemas.microsoft.com/office/drawing/2014/main" id="{7F1EF980-0DC0-4040-9AF7-DFACBD8839F9}"/>
              </a:ext>
            </a:extLst>
          </p:cNvPr>
          <p:cNvSpPr/>
          <p:nvPr/>
        </p:nvSpPr>
        <p:spPr bwMode="auto">
          <a:xfrm>
            <a:off x="350607" y="1774769"/>
            <a:ext cx="5154266" cy="1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E3AB7DB-00B5-4407-890F-FDA07D45EB10}"/>
              </a:ext>
            </a:extLst>
          </p:cNvPr>
          <p:cNvSpPr/>
          <p:nvPr/>
        </p:nvSpPr>
        <p:spPr bwMode="auto">
          <a:xfrm>
            <a:off x="-1" y="0"/>
            <a:ext cx="12192000" cy="135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Title 16">
            <a:extLst>
              <a:ext uri="{FF2B5EF4-FFF2-40B4-BE49-F238E27FC236}">
                <a16:creationId xmlns:a16="http://schemas.microsoft.com/office/drawing/2014/main" id="{4BF06DE2-55B5-4587-AB29-2F107CB07827}"/>
              </a:ext>
            </a:extLst>
          </p:cNvPr>
          <p:cNvSpPr txBox="1">
            <a:spLocks/>
          </p:cNvSpPr>
          <p:nvPr/>
        </p:nvSpPr>
        <p:spPr>
          <a:xfrm>
            <a:off x="369727" y="235544"/>
            <a:ext cx="9242624"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
                <a:srgbClr val="0F780F"/>
              </a:buClr>
              <a:buSzTx/>
              <a:buFontTx/>
              <a:buNone/>
              <a:tabLst/>
              <a:defRPr/>
            </a:pPr>
            <a:endPar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a:endParaRPr>
          </a:p>
          <a:p>
            <a:pPr marL="0" marR="0" lvl="0" indent="0" algn="l" defTabSz="932742" rtl="0" eaLnBrk="1" fontAlgn="auto" latinLnBrk="0" hangingPunct="1">
              <a:lnSpc>
                <a:spcPct val="100000"/>
              </a:lnSpc>
              <a:spcBef>
                <a:spcPct val="0"/>
              </a:spcBef>
              <a:spcAft>
                <a:spcPts val="0"/>
              </a:spcAft>
              <a:buClr>
                <a:srgbClr val="0F780F"/>
              </a:buClr>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a:rPr>
              <a:t>Strategy and Plan</a:t>
            </a:r>
          </a:p>
        </p:txBody>
      </p:sp>
      <p:sp>
        <p:nvSpPr>
          <p:cNvPr id="7" name="TextBox 90">
            <a:extLst>
              <a:ext uri="{FF2B5EF4-FFF2-40B4-BE49-F238E27FC236}">
                <a16:creationId xmlns:a16="http://schemas.microsoft.com/office/drawing/2014/main" id="{11522F81-E3F7-4441-BADD-056D0FD0535B}"/>
              </a:ext>
            </a:extLst>
          </p:cNvPr>
          <p:cNvSpPr txBox="1"/>
          <p:nvPr/>
        </p:nvSpPr>
        <p:spPr>
          <a:xfrm>
            <a:off x="374619" y="431899"/>
            <a:ext cx="130484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0000"/>
                </a:solidFill>
                <a:effectLst/>
                <a:uLnTx/>
                <a:uFillTx/>
                <a:latin typeface="Segoe UI"/>
                <a:ea typeface="+mn-ea"/>
                <a:cs typeface="+mn-cs"/>
              </a:rPr>
              <a:t>Hackathon</a:t>
            </a:r>
            <a:endParaRPr kumimoji="0" lang="de-DE"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TextBox 39">
            <a:extLst>
              <a:ext uri="{FF2B5EF4-FFF2-40B4-BE49-F238E27FC236}">
                <a16:creationId xmlns:a16="http://schemas.microsoft.com/office/drawing/2014/main" id="{7E5577A3-1EBB-4ABC-8E76-10FB43C5620B}"/>
              </a:ext>
            </a:extLst>
          </p:cNvPr>
          <p:cNvSpPr txBox="1"/>
          <p:nvPr/>
        </p:nvSpPr>
        <p:spPr>
          <a:xfrm>
            <a:off x="299432" y="1453458"/>
            <a:ext cx="215907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Hackathon </a:t>
            </a:r>
            <a:r>
              <a:rPr kumimoji="0" lang="en-US" sz="1200" b="1" i="0" u="none" strike="noStrike" kern="1200" cap="none" spc="0" normalizeH="0" baseline="0" noProof="0" dirty="0">
                <a:ln>
                  <a:noFill/>
                </a:ln>
                <a:solidFill>
                  <a:srgbClr val="8661C5"/>
                </a:solidFill>
                <a:effectLst/>
                <a:uLnTx/>
                <a:uFillTx/>
                <a:latin typeface="Segoe UI"/>
                <a:ea typeface="+mn-ea"/>
                <a:cs typeface="+mn-cs"/>
              </a:rPr>
              <a:t>Description</a:t>
            </a:r>
            <a:endParaRPr kumimoji="0" lang="de-DE" sz="1200" b="1" i="0" u="none" strike="noStrike" kern="1200" cap="none" spc="0" normalizeH="0" baseline="0" noProof="0" dirty="0">
              <a:ln>
                <a:noFill/>
              </a:ln>
              <a:solidFill>
                <a:srgbClr val="8661C5"/>
              </a:solidFill>
              <a:effectLst/>
              <a:uLnTx/>
              <a:uFillTx/>
              <a:latin typeface="Segoe UI"/>
              <a:ea typeface="+mn-ea"/>
              <a:cs typeface="+mn-cs"/>
            </a:endParaRPr>
          </a:p>
        </p:txBody>
      </p:sp>
      <p:sp>
        <p:nvSpPr>
          <p:cNvPr id="27" name="TextBox 49">
            <a:extLst>
              <a:ext uri="{FF2B5EF4-FFF2-40B4-BE49-F238E27FC236}">
                <a16:creationId xmlns:a16="http://schemas.microsoft.com/office/drawing/2014/main" id="{FA812EBB-5991-4592-AB1D-ED2C0ABC4F2C}"/>
              </a:ext>
            </a:extLst>
          </p:cNvPr>
          <p:cNvSpPr txBox="1"/>
          <p:nvPr/>
        </p:nvSpPr>
        <p:spPr>
          <a:xfrm>
            <a:off x="294480" y="2154565"/>
            <a:ext cx="5652313"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This 1-day hackathon enables attendees to understand how the framework can be applied with customers. This hackathon walks through the 'Define Strategy and Plan phases' of CAF to support attendees in leading an engagement with a customer who is considering to move their digital assets 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By the end of this hackathon, attendees will have built a cloud adoption plan that they can use to present to a customer’s C-Suite to justify adopting the cloud. The purpose of this exercise is to provide attendees with the tools and understanding that will complement their conversations with their customers.</a:t>
            </a:r>
          </a:p>
        </p:txBody>
      </p:sp>
      <p:sp>
        <p:nvSpPr>
          <p:cNvPr id="30" name="Textfeld 29">
            <a:extLst>
              <a:ext uri="{FF2B5EF4-FFF2-40B4-BE49-F238E27FC236}">
                <a16:creationId xmlns:a16="http://schemas.microsoft.com/office/drawing/2014/main" id="{9F1BF2D3-2CAA-4602-B4ED-CAEC951C2A66}"/>
              </a:ext>
            </a:extLst>
          </p:cNvPr>
          <p:cNvSpPr txBox="1"/>
          <p:nvPr/>
        </p:nvSpPr>
        <p:spPr>
          <a:xfrm>
            <a:off x="369727" y="4170920"/>
            <a:ext cx="2234586" cy="5078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8661C5"/>
                </a:solidFill>
                <a:effectLst/>
                <a:uLnTx/>
                <a:uFillTx/>
                <a:latin typeface="Segoe UI"/>
                <a:ea typeface="+mn-ea"/>
                <a:cs typeface="+mn-cs"/>
              </a:rPr>
              <a:t>Azure Services and related products</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Cloud Adoption Framework</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Migrate</a:t>
            </a:r>
          </a:p>
        </p:txBody>
      </p:sp>
      <p:grpSp>
        <p:nvGrpSpPr>
          <p:cNvPr id="48" name="Group 35">
            <a:extLst>
              <a:ext uri="{FF2B5EF4-FFF2-40B4-BE49-F238E27FC236}">
                <a16:creationId xmlns:a16="http://schemas.microsoft.com/office/drawing/2014/main" id="{8E9301D9-DAE1-48C8-AB67-1D4C21DF8B9E}"/>
              </a:ext>
            </a:extLst>
          </p:cNvPr>
          <p:cNvGrpSpPr/>
          <p:nvPr/>
        </p:nvGrpSpPr>
        <p:grpSpPr>
          <a:xfrm>
            <a:off x="5402833" y="1770865"/>
            <a:ext cx="1364909" cy="2671744"/>
            <a:chOff x="4077952" y="2530556"/>
            <a:chExt cx="1364909" cy="2723686"/>
          </a:xfrm>
        </p:grpSpPr>
        <p:sp>
          <p:nvSpPr>
            <p:cNvPr id="49" name="Arrow: Bent 31">
              <a:extLst>
                <a:ext uri="{FF2B5EF4-FFF2-40B4-BE49-F238E27FC236}">
                  <a16:creationId xmlns:a16="http://schemas.microsoft.com/office/drawing/2014/main" id="{A0D56E54-1667-405D-9B35-E5174E6B1DE4}"/>
                </a:ext>
              </a:extLst>
            </p:cNvPr>
            <p:cNvSpPr/>
            <p:nvPr/>
          </p:nvSpPr>
          <p:spPr bwMode="auto">
            <a:xfrm rot="5400000">
              <a:off x="4259552" y="2442016"/>
              <a:ext cx="751431" cy="928514"/>
            </a:xfrm>
            <a:prstGeom prst="bentArrow">
              <a:avLst>
                <a:gd name="adj1" fmla="val 25000"/>
                <a:gd name="adj2" fmla="val 12077"/>
                <a:gd name="adj3" fmla="val 25000"/>
                <a:gd name="adj4" fmla="val 4331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Oval 32">
              <a:extLst>
                <a:ext uri="{FF2B5EF4-FFF2-40B4-BE49-F238E27FC236}">
                  <a16:creationId xmlns:a16="http://schemas.microsoft.com/office/drawing/2014/main" id="{4CF61D0D-7C5F-4FFA-8D01-09E229A66E00}"/>
                </a:ext>
              </a:extLst>
            </p:cNvPr>
            <p:cNvSpPr/>
            <p:nvPr/>
          </p:nvSpPr>
          <p:spPr bwMode="auto">
            <a:xfrm>
              <a:off x="4077952" y="2530556"/>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1" name="Rectangle 34">
              <a:extLst>
                <a:ext uri="{FF2B5EF4-FFF2-40B4-BE49-F238E27FC236}">
                  <a16:creationId xmlns:a16="http://schemas.microsoft.com/office/drawing/2014/main" id="{D2DBB134-3583-4866-943A-D4C20722F42C}"/>
                </a:ext>
              </a:extLst>
            </p:cNvPr>
            <p:cNvSpPr/>
            <p:nvPr/>
          </p:nvSpPr>
          <p:spPr bwMode="auto">
            <a:xfrm>
              <a:off x="4771118" y="3010256"/>
              <a:ext cx="671743" cy="28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Rectangle 33">
              <a:extLst>
                <a:ext uri="{FF2B5EF4-FFF2-40B4-BE49-F238E27FC236}">
                  <a16:creationId xmlns:a16="http://schemas.microsoft.com/office/drawing/2014/main" id="{D4BC3760-0F2E-4AFE-BD58-1C2CD5BA6B88}"/>
                </a:ext>
              </a:extLst>
            </p:cNvPr>
            <p:cNvSpPr/>
            <p:nvPr/>
          </p:nvSpPr>
          <p:spPr bwMode="auto">
            <a:xfrm rot="5400000">
              <a:off x="3865401" y="4020118"/>
              <a:ext cx="2289050" cy="17919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57" name="Oval 50">
            <a:extLst>
              <a:ext uri="{FF2B5EF4-FFF2-40B4-BE49-F238E27FC236}">
                <a16:creationId xmlns:a16="http://schemas.microsoft.com/office/drawing/2014/main" id="{5E6AD402-D6A9-4466-BDE5-D2781A8477BC}"/>
              </a:ext>
            </a:extLst>
          </p:cNvPr>
          <p:cNvSpPr/>
          <p:nvPr/>
        </p:nvSpPr>
        <p:spPr bwMode="auto">
          <a:xfrm>
            <a:off x="6240229" y="2205014"/>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8" name="Oval 50">
            <a:extLst>
              <a:ext uri="{FF2B5EF4-FFF2-40B4-BE49-F238E27FC236}">
                <a16:creationId xmlns:a16="http://schemas.microsoft.com/office/drawing/2014/main" id="{C68A2412-FF49-4C41-9696-6485D4B2B5BB}"/>
              </a:ext>
            </a:extLst>
          </p:cNvPr>
          <p:cNvSpPr/>
          <p:nvPr/>
        </p:nvSpPr>
        <p:spPr bwMode="auto">
          <a:xfrm>
            <a:off x="36305" y="2027155"/>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7" name="TextBox 49">
            <a:extLst>
              <a:ext uri="{FF2B5EF4-FFF2-40B4-BE49-F238E27FC236}">
                <a16:creationId xmlns:a16="http://schemas.microsoft.com/office/drawing/2014/main" id="{D490231A-06FA-4056-A811-B6D3B7415B26}"/>
              </a:ext>
            </a:extLst>
          </p:cNvPr>
          <p:cNvSpPr txBox="1"/>
          <p:nvPr/>
        </p:nvSpPr>
        <p:spPr>
          <a:xfrm>
            <a:off x="6767742" y="2453252"/>
            <a:ext cx="5210393" cy="1015663"/>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Challenge 1 – Define a Strategy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Challenge 2 – Define a governance structure incl. RACI for cloud adoption &amp; governance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Challenge 3 – Build a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Cha</a:t>
            </a:r>
            <a:r>
              <a:rPr kumimoji="0" lang="en-US" sz="1200" b="0" i="0" u="none" strike="noStrike" kern="1200" cap="none" spc="0" normalizeH="0" baseline="0" noProof="0" dirty="0" err="1">
                <a:ln>
                  <a:noFill/>
                </a:ln>
                <a:solidFill>
                  <a:srgbClr val="000000"/>
                </a:solidFill>
                <a:effectLst/>
                <a:uLnTx/>
                <a:uFillTx/>
                <a:latin typeface="Segoe UI"/>
                <a:ea typeface="+mn-ea"/>
                <a:cs typeface="+mn-cs"/>
              </a:rPr>
              <a:t>llenge</a:t>
            </a:r>
            <a:r>
              <a:rPr kumimoji="0" lang="en-US" sz="1200" b="0" i="0" u="none" strike="noStrike" kern="1200" cap="none" spc="0" normalizeH="0" baseline="0" noProof="0" dirty="0">
                <a:ln>
                  <a:noFill/>
                </a:ln>
                <a:solidFill>
                  <a:srgbClr val="000000"/>
                </a:solidFill>
                <a:effectLst/>
                <a:uLnTx/>
                <a:uFillTx/>
                <a:latin typeface="Segoe UI"/>
                <a:ea typeface="+mn-ea"/>
                <a:cs typeface="+mn-cs"/>
              </a:rPr>
              <a:t> 4 – Sell it to your coach!</a:t>
            </a:r>
          </a:p>
        </p:txBody>
      </p:sp>
      <p:sp>
        <p:nvSpPr>
          <p:cNvPr id="19" name="Rectangle 33">
            <a:extLst>
              <a:ext uri="{FF2B5EF4-FFF2-40B4-BE49-F238E27FC236}">
                <a16:creationId xmlns:a16="http://schemas.microsoft.com/office/drawing/2014/main" id="{8D41663C-AA0F-4E5C-A495-66301FC21C39}"/>
              </a:ext>
            </a:extLst>
          </p:cNvPr>
          <p:cNvSpPr/>
          <p:nvPr/>
        </p:nvSpPr>
        <p:spPr bwMode="auto">
          <a:xfrm rot="5400000">
            <a:off x="5211707" y="5463202"/>
            <a:ext cx="2245397" cy="18000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Oval 50">
            <a:extLst>
              <a:ext uri="{FF2B5EF4-FFF2-40B4-BE49-F238E27FC236}">
                <a16:creationId xmlns:a16="http://schemas.microsoft.com/office/drawing/2014/main" id="{678CE2DC-021D-49E4-AE4C-DA960DB774E3}"/>
              </a:ext>
            </a:extLst>
          </p:cNvPr>
          <p:cNvSpPr/>
          <p:nvPr/>
        </p:nvSpPr>
        <p:spPr bwMode="auto">
          <a:xfrm>
            <a:off x="6244991" y="4659757"/>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Oval 50">
            <a:extLst>
              <a:ext uri="{FF2B5EF4-FFF2-40B4-BE49-F238E27FC236}">
                <a16:creationId xmlns:a16="http://schemas.microsoft.com/office/drawing/2014/main" id="{51F1402D-3FE2-4DEE-906F-53064A963318}"/>
              </a:ext>
            </a:extLst>
          </p:cNvPr>
          <p:cNvSpPr/>
          <p:nvPr/>
        </p:nvSpPr>
        <p:spPr bwMode="auto">
          <a:xfrm>
            <a:off x="6244991" y="3485966"/>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Oval 50">
            <a:extLst>
              <a:ext uri="{FF2B5EF4-FFF2-40B4-BE49-F238E27FC236}">
                <a16:creationId xmlns:a16="http://schemas.microsoft.com/office/drawing/2014/main" id="{7A9CCD75-D225-4887-9D5C-210F16CC63C7}"/>
              </a:ext>
            </a:extLst>
          </p:cNvPr>
          <p:cNvSpPr/>
          <p:nvPr/>
        </p:nvSpPr>
        <p:spPr bwMode="auto">
          <a:xfrm>
            <a:off x="6243280" y="5568991"/>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feld 34">
            <a:extLst>
              <a:ext uri="{FF2B5EF4-FFF2-40B4-BE49-F238E27FC236}">
                <a16:creationId xmlns:a16="http://schemas.microsoft.com/office/drawing/2014/main" id="{7F7D4E06-25E5-47AA-B95F-8427429242E4}"/>
              </a:ext>
            </a:extLst>
          </p:cNvPr>
          <p:cNvSpPr txBox="1"/>
          <p:nvPr/>
        </p:nvSpPr>
        <p:spPr>
          <a:xfrm>
            <a:off x="369727" y="4876259"/>
            <a:ext cx="5010987" cy="5078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8661C5"/>
                </a:solidFill>
                <a:effectLst/>
                <a:uLnTx/>
                <a:uFillTx/>
                <a:latin typeface="Segoe UI"/>
                <a:ea typeface="+mn-ea"/>
                <a:cs typeface="+mn-cs"/>
              </a:rPr>
              <a:t>Prerequisites </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Knowledge  (min. AZ-900) </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Subscription (can be shared between team members) with owner rights </a:t>
            </a:r>
          </a:p>
        </p:txBody>
      </p:sp>
      <p:sp>
        <p:nvSpPr>
          <p:cNvPr id="2" name="Textfeld 1">
            <a:extLst>
              <a:ext uri="{FF2B5EF4-FFF2-40B4-BE49-F238E27FC236}">
                <a16:creationId xmlns:a16="http://schemas.microsoft.com/office/drawing/2014/main" id="{4DFF2D0A-06B7-4997-B124-0DCF11C00B8A}"/>
              </a:ext>
            </a:extLst>
          </p:cNvPr>
          <p:cNvSpPr txBox="1"/>
          <p:nvPr/>
        </p:nvSpPr>
        <p:spPr>
          <a:xfrm>
            <a:off x="10262171" y="420033"/>
            <a:ext cx="1423147" cy="738664"/>
          </a:xfrm>
          <a:prstGeom prst="rect">
            <a:avLst/>
          </a:prstGeom>
          <a:noFill/>
        </p:spPr>
        <p:txBody>
          <a:bodyPr wrap="non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Tech. Sales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Consultants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Architects</a:t>
            </a:r>
          </a:p>
        </p:txBody>
      </p:sp>
      <p:sp>
        <p:nvSpPr>
          <p:cNvPr id="36" name="Textfeld 35">
            <a:extLst>
              <a:ext uri="{FF2B5EF4-FFF2-40B4-BE49-F238E27FC236}">
                <a16:creationId xmlns:a16="http://schemas.microsoft.com/office/drawing/2014/main" id="{35EFEAD0-9785-4077-82A6-F6E5BD3C2FAF}"/>
              </a:ext>
            </a:extLst>
          </p:cNvPr>
          <p:cNvSpPr txBox="1"/>
          <p:nvPr/>
        </p:nvSpPr>
        <p:spPr>
          <a:xfrm>
            <a:off x="10149974" y="64428"/>
            <a:ext cx="1929828" cy="338554"/>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de-DE" sz="1600" b="1" i="0" u="none" strike="noStrike" kern="1200" cap="none" spc="0" normalizeH="0" baseline="0" noProof="0" dirty="0">
                <a:ln>
                  <a:noFill/>
                </a:ln>
                <a:solidFill>
                  <a:srgbClr val="D59DFF"/>
                </a:solidFill>
                <a:effectLst/>
                <a:uLnTx/>
                <a:uFillTx/>
                <a:latin typeface="Segoe UI"/>
                <a:ea typeface="+mn-ea"/>
                <a:cs typeface="+mn-cs"/>
              </a:rPr>
              <a:t>Target </a:t>
            </a:r>
            <a:r>
              <a:rPr kumimoji="0" lang="de-DE" sz="1600" b="1" i="0" u="none" strike="noStrike" kern="1200" cap="none" spc="0" normalizeH="0" baseline="0" noProof="0" dirty="0" err="1">
                <a:ln>
                  <a:noFill/>
                </a:ln>
                <a:solidFill>
                  <a:srgbClr val="D59DFF"/>
                </a:solidFill>
                <a:effectLst/>
                <a:uLnTx/>
                <a:uFillTx/>
                <a:latin typeface="Segoe UI"/>
                <a:ea typeface="+mn-ea"/>
                <a:cs typeface="+mn-cs"/>
              </a:rPr>
              <a:t>roles</a:t>
            </a:r>
            <a:r>
              <a:rPr kumimoji="0" lang="de-DE" sz="1600" b="1" i="0" u="none" strike="noStrike" kern="1200" cap="none" spc="0" normalizeH="0" baseline="0" noProof="0" dirty="0">
                <a:ln>
                  <a:noFill/>
                </a:ln>
                <a:solidFill>
                  <a:srgbClr val="D59DFF"/>
                </a:solidFill>
                <a:effectLst/>
                <a:uLnTx/>
                <a:uFillTx/>
                <a:latin typeface="Segoe UI"/>
                <a:ea typeface="+mn-ea"/>
                <a:cs typeface="+mn-cs"/>
              </a:rPr>
              <a:t>:</a:t>
            </a:r>
            <a:endParaRPr kumimoji="0" lang="de-DE" sz="1800" b="0" i="0" u="none" strike="noStrike" kern="1200" cap="none" spc="0" normalizeH="0" baseline="0" noProof="0" dirty="0">
              <a:ln>
                <a:noFill/>
              </a:ln>
              <a:solidFill>
                <a:srgbClr val="D59DFF"/>
              </a:solidFill>
              <a:effectLst/>
              <a:uLnTx/>
              <a:uFillTx/>
              <a:latin typeface="Segoe UI"/>
              <a:ea typeface="Segoe UI" pitchFamily="34" charset="0"/>
              <a:cs typeface="Segoe UI" pitchFamily="34" charset="0"/>
            </a:endParaRPr>
          </a:p>
        </p:txBody>
      </p:sp>
      <p:sp>
        <p:nvSpPr>
          <p:cNvPr id="11" name="TextBox 39">
            <a:extLst>
              <a:ext uri="{FF2B5EF4-FFF2-40B4-BE49-F238E27FC236}">
                <a16:creationId xmlns:a16="http://schemas.microsoft.com/office/drawing/2014/main" id="{546A3A5F-B5FA-F90B-5586-7190DC0B48E7}"/>
              </a:ext>
            </a:extLst>
          </p:cNvPr>
          <p:cNvSpPr txBox="1"/>
          <p:nvPr/>
        </p:nvSpPr>
        <p:spPr>
          <a:xfrm>
            <a:off x="6765803" y="1983828"/>
            <a:ext cx="326290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Hackathon</a:t>
            </a:r>
            <a:r>
              <a:rPr kumimoji="0" lang="en-US" sz="1200" b="1" i="0" u="none" strike="noStrike" kern="1200" cap="none" spc="0" normalizeH="0" baseline="0" noProof="0" dirty="0">
                <a:ln>
                  <a:noFill/>
                </a:ln>
                <a:solidFill>
                  <a:srgbClr val="8661C5"/>
                </a:solidFill>
                <a:effectLst/>
                <a:uLnTx/>
                <a:uFillTx/>
                <a:latin typeface="Segoe UI"/>
                <a:ea typeface="+mn-ea"/>
                <a:cs typeface="+mn-cs"/>
              </a:rPr>
              <a:t> – Challenges overview</a:t>
            </a:r>
            <a:endParaRPr kumimoji="0" lang="de-DE" sz="1200" b="1" i="0" u="none" strike="noStrike" kern="1200" cap="none" spc="0" normalizeH="0" baseline="0" noProof="0" dirty="0">
              <a:ln>
                <a:noFill/>
              </a:ln>
              <a:solidFill>
                <a:srgbClr val="8661C5"/>
              </a:solidFill>
              <a:effectLst/>
              <a:uLnTx/>
              <a:uFillTx/>
              <a:latin typeface="Segoe UI"/>
              <a:ea typeface="+mn-ea"/>
              <a:cs typeface="+mn-cs"/>
            </a:endParaRPr>
          </a:p>
        </p:txBody>
      </p:sp>
    </p:spTree>
    <p:extLst>
      <p:ext uri="{BB962C8B-B14F-4D97-AF65-F5344CB8AC3E}">
        <p14:creationId xmlns:p14="http://schemas.microsoft.com/office/powerpoint/2010/main" val="906747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05671C3-E3C0-4A2D-B4A9-3F28CAAA59E3}"/>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Motivations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Executive mandate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DC Exit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Merger and acquisitions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Cost savings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Optimization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Agility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Tech capabilities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Market demands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Geo expansion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Migration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Innovation</a:t>
            </a:r>
          </a:p>
        </p:txBody>
      </p:sp>
      <p:sp>
        <p:nvSpPr>
          <p:cNvPr id="2" name="Title 1">
            <a:extLst>
              <a:ext uri="{FF2B5EF4-FFF2-40B4-BE49-F238E27FC236}">
                <a16:creationId xmlns:a16="http://schemas.microsoft.com/office/drawing/2014/main" id="{BA87EC36-47C7-42DE-8E9E-CBA2B33C60DB}"/>
              </a:ext>
            </a:extLst>
          </p:cNvPr>
          <p:cNvSpPr>
            <a:spLocks noGrp="1"/>
          </p:cNvSpPr>
          <p:nvPr>
            <p:ph type="title"/>
          </p:nvPr>
        </p:nvSpPr>
        <p:spPr/>
        <p:txBody>
          <a:bodyPr/>
          <a:lstStyle/>
          <a:p>
            <a:r>
              <a:rPr lang="en-US"/>
              <a:t>Define strategy</a:t>
            </a:r>
          </a:p>
        </p:txBody>
      </p:sp>
      <p:sp>
        <p:nvSpPr>
          <p:cNvPr id="12" name="Freeform: Shape 11">
            <a:extLst>
              <a:ext uri="{FF2B5EF4-FFF2-40B4-BE49-F238E27FC236}">
                <a16:creationId xmlns:a16="http://schemas.microsoft.com/office/drawing/2014/main" id="{F99C9DC6-A8EA-4E13-B6EF-702D426F8BF1}"/>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outcomes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Fiscal: </a:t>
            </a:r>
            <a:r>
              <a:rPr kumimoji="0" lang="en-US" sz="1400" b="0" i="0" u="none" strike="noStrike" kern="1200" cap="none" spc="0" normalizeH="0" baseline="0" noProof="0">
                <a:ln>
                  <a:noFill/>
                </a:ln>
                <a:solidFill>
                  <a:srgbClr val="FFFFFF"/>
                </a:solidFill>
                <a:effectLst/>
                <a:uLnTx/>
                <a:uFillTx/>
                <a:latin typeface="Segoe UI"/>
                <a:ea typeface="+mn-ea"/>
                <a:cs typeface="+mn-cs"/>
              </a:rPr>
              <a:t>revenue, cost, profit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Agility: </a:t>
            </a:r>
            <a:r>
              <a:rPr kumimoji="0" lang="en-US" sz="1400" b="0" i="0" u="none" strike="noStrike" kern="1200" cap="none" spc="0" normalizeH="0" baseline="0" noProof="0">
                <a:ln>
                  <a:noFill/>
                </a:ln>
                <a:solidFill>
                  <a:srgbClr val="FFFFFF"/>
                </a:solidFill>
                <a:effectLst/>
                <a:uLnTx/>
                <a:uFillTx/>
                <a:latin typeface="Segoe UI"/>
                <a:ea typeface="+mn-ea"/>
                <a:cs typeface="+mn-cs"/>
              </a:rPr>
              <a:t>timer to market, provisioning,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Reach: </a:t>
            </a:r>
            <a:r>
              <a:rPr kumimoji="0" lang="en-US" sz="1400" b="0" i="0" u="none" strike="noStrike" kern="1200" cap="none" spc="0" normalizeH="0" baseline="0" noProof="0">
                <a:ln>
                  <a:noFill/>
                </a:ln>
                <a:solidFill>
                  <a:srgbClr val="FFFFFF"/>
                </a:solidFill>
                <a:effectLst/>
                <a:uLnTx/>
                <a:uFillTx/>
                <a:latin typeface="Segoe UI"/>
                <a:ea typeface="+mn-ea"/>
                <a:cs typeface="+mn-cs"/>
              </a:rPr>
              <a:t>global access, sovereignty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Customer engagement: </a:t>
            </a:r>
            <a:r>
              <a:rPr kumimoji="0" lang="en-US" sz="1400" b="0" i="0" u="none" strike="noStrike" kern="1200" cap="none" spc="0" normalizeH="0" baseline="0" noProof="0">
                <a:ln>
                  <a:noFill/>
                </a:ln>
                <a:solidFill>
                  <a:srgbClr val="FFFFFF"/>
                </a:solidFill>
                <a:effectLst/>
                <a:uLnTx/>
                <a:uFillTx/>
                <a:latin typeface="Segoe UI"/>
                <a:ea typeface="+mn-ea"/>
                <a:cs typeface="+mn-cs"/>
              </a:rPr>
              <a:t>cycle time, from request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to release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Performance: </a:t>
            </a:r>
            <a:r>
              <a:rPr kumimoji="0" lang="en-US" sz="1400" b="0" i="0" u="none" strike="noStrike" kern="1200" cap="none" spc="0" normalizeH="0" baseline="0" noProof="0">
                <a:ln>
                  <a:noFill/>
                </a:ln>
                <a:solidFill>
                  <a:srgbClr val="FFFFFF"/>
                </a:solidFill>
                <a:effectLst/>
                <a:uLnTx/>
                <a:uFillTx/>
                <a:latin typeface="Segoe UI"/>
                <a:ea typeface="+mn-ea"/>
                <a:cs typeface="+mn-cs"/>
              </a:rPr>
              <a:t>SLAs, Downtime, operations, reliability</a:t>
            </a:r>
          </a:p>
        </p:txBody>
      </p:sp>
      <p:sp>
        <p:nvSpPr>
          <p:cNvPr id="14" name="Freeform: Shape 13">
            <a:extLst>
              <a:ext uri="{FF2B5EF4-FFF2-40B4-BE49-F238E27FC236}">
                <a16:creationId xmlns:a16="http://schemas.microsoft.com/office/drawing/2014/main" id="{6AD5E15A-B0C6-4B4C-BE47-C54D7BFD9DD8}"/>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justification</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case: </a:t>
            </a:r>
            <a:r>
              <a:rPr kumimoji="0" lang="en-US" sz="1400" b="0" i="0" u="none" strike="noStrike" kern="1200" cap="none" spc="0" normalizeH="0" baseline="0" noProof="0">
                <a:ln>
                  <a:noFill/>
                </a:ln>
                <a:solidFill>
                  <a:srgbClr val="FFFFFF"/>
                </a:solidFill>
                <a:effectLst/>
                <a:uLnTx/>
                <a:uFillTx/>
                <a:latin typeface="Segoe UI"/>
                <a:ea typeface="+mn-ea"/>
                <a:cs typeface="+mn-cs"/>
              </a:rPr>
              <a:t>the cloud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is not always cheaper, mirroring is not cloud, servers drive cost analysis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Financial model: </a:t>
            </a:r>
            <a:r>
              <a:rPr kumimoji="0" lang="en-US" sz="1400" b="0" i="0" u="none" strike="noStrike" kern="1200" cap="none" spc="0" normalizeH="0" baseline="0" noProof="0">
                <a:ln>
                  <a:noFill/>
                </a:ln>
                <a:solidFill>
                  <a:srgbClr val="FFFFFF"/>
                </a:solidFill>
                <a:effectLst/>
                <a:uLnTx/>
                <a:uFillTx/>
                <a:latin typeface="Segoe UI"/>
                <a:ea typeface="+mn-ea"/>
                <a:cs typeface="+mn-cs"/>
              </a:rPr>
              <a:t>Capex/</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err="1">
                <a:ln>
                  <a:noFill/>
                </a:ln>
                <a:solidFill>
                  <a:srgbClr val="FFFFFF"/>
                </a:solidFill>
                <a:effectLst/>
                <a:uLnTx/>
                <a:uFillTx/>
                <a:latin typeface="Segoe UI"/>
                <a:ea typeface="+mn-ea"/>
                <a:cs typeface="+mn-cs"/>
              </a:rPr>
              <a:t>Opex</a:t>
            </a:r>
            <a:r>
              <a:rPr kumimoji="0" lang="en-US" sz="1400" b="0" i="0" u="none" strike="noStrike" kern="1200" cap="none" spc="0" normalizeH="0" baseline="0" noProof="0">
                <a:ln>
                  <a:noFill/>
                </a:ln>
                <a:solidFill>
                  <a:srgbClr val="FFFFFF"/>
                </a:solidFill>
                <a:effectLst/>
                <a:uLnTx/>
                <a:uFillTx/>
                <a:latin typeface="Segoe UI"/>
                <a:ea typeface="+mn-ea"/>
                <a:cs typeface="+mn-cs"/>
              </a:rPr>
              <a:t>, ROI, gain, cost avoidance/reduction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accounting: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cost center, procurement, profit center, revenue generating, chargeback</a:t>
            </a:r>
          </a:p>
        </p:txBody>
      </p:sp>
      <p:sp>
        <p:nvSpPr>
          <p:cNvPr id="16" name="Freeform: Shape 15">
            <a:extLst>
              <a:ext uri="{FF2B5EF4-FFF2-40B4-BE49-F238E27FC236}">
                <a16:creationId xmlns:a16="http://schemas.microsoft.com/office/drawing/2014/main" id="{568F034A-94E4-49C1-BE42-445EF51C5797}"/>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First project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criteria: </a:t>
            </a:r>
            <a:r>
              <a:rPr kumimoji="0" lang="en-US" sz="1400" b="0" i="0" u="none" strike="noStrike" kern="1200" cap="none" spc="0" normalizeH="0" baseline="0" noProof="0">
                <a:ln>
                  <a:noFill/>
                </a:ln>
                <a:solidFill>
                  <a:srgbClr val="FFFFFF"/>
                </a:solidFill>
                <a:effectLst/>
                <a:uLnTx/>
                <a:uFillTx/>
                <a:latin typeface="Segoe UI"/>
                <a:ea typeface="+mn-ea"/>
                <a:cs typeface="+mn-cs"/>
              </a:rPr>
              <a:t>workload supported by a BDM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Technical criteria: </a:t>
            </a:r>
            <a:r>
              <a:rPr kumimoji="0" lang="en-US" sz="1400" b="0" i="0" u="none" strike="noStrike" kern="1200" cap="none" spc="0" normalizeH="0" baseline="0" noProof="0">
                <a:ln>
                  <a:noFill/>
                </a:ln>
                <a:solidFill>
                  <a:srgbClr val="FFFFFF"/>
                </a:solidFill>
                <a:effectLst/>
                <a:uLnTx/>
                <a:uFillTx/>
                <a:latin typeface="Segoe UI"/>
                <a:ea typeface="+mn-ea"/>
                <a:cs typeface="+mn-cs"/>
              </a:rPr>
              <a:t>minimum dependencies and test path, no governance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Current Team analysis</a:t>
            </a:r>
          </a:p>
        </p:txBody>
      </p:sp>
      <p:sp>
        <p:nvSpPr>
          <p:cNvPr id="3" name="Rectangle 2">
            <a:extLst>
              <a:ext uri="{FF2B5EF4-FFF2-40B4-BE49-F238E27FC236}">
                <a16:creationId xmlns:a16="http://schemas.microsoft.com/office/drawing/2014/main" id="{F8266CB7-6728-47A8-8AE3-5217C57835D7}"/>
              </a:ext>
            </a:extLst>
          </p:cNvPr>
          <p:cNvSpPr/>
          <p:nvPr/>
        </p:nvSpPr>
        <p:spPr>
          <a:xfrm>
            <a:off x="588263" y="1312500"/>
            <a:ext cx="6831432"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Documenting the cloud strategy will help business stakeholders and technicians understand the benefits the organization is pursuing by adopting the cloud. </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B3429417-054D-4C0D-9F7E-D6F374EA2000}"/>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3C0EA319-3876-4A0C-8C67-DAFDD1A64086}"/>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575BCE76-9A59-4B8B-B398-F7C46F5E3EBD}"/>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AD25E879-5E79-4602-904D-C41FB16B7498}"/>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4" name="check 3" title="Icon of a checkmark with a circle around it">
              <a:extLst>
                <a:ext uri="{FF2B5EF4-FFF2-40B4-BE49-F238E27FC236}">
                  <a16:creationId xmlns:a16="http://schemas.microsoft.com/office/drawing/2014/main" id="{05F102C9-278B-4A35-89C8-7E2D1E2A1A0A}"/>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 name="Group 34" descr="Plan">
            <a:extLst>
              <a:ext uri="{FF2B5EF4-FFF2-40B4-BE49-F238E27FC236}">
                <a16:creationId xmlns:a16="http://schemas.microsoft.com/office/drawing/2014/main" id="{F72551D5-4358-4A9E-8BB7-46382F475550}"/>
              </a:ext>
            </a:extLst>
          </p:cNvPr>
          <p:cNvGrpSpPr/>
          <p:nvPr/>
        </p:nvGrpSpPr>
        <p:grpSpPr>
          <a:xfrm>
            <a:off x="8011157" y="395708"/>
            <a:ext cx="1226203" cy="437524"/>
            <a:chOff x="3716688" y="2901128"/>
            <a:chExt cx="2318149" cy="827144"/>
          </a:xfrm>
        </p:grpSpPr>
        <p:sp>
          <p:nvSpPr>
            <p:cNvPr id="36" name="Rectangle: Rounded Corners 35">
              <a:extLst>
                <a:ext uri="{FF2B5EF4-FFF2-40B4-BE49-F238E27FC236}">
                  <a16:creationId xmlns:a16="http://schemas.microsoft.com/office/drawing/2014/main" id="{5D4BF118-37A7-454F-9549-49A01F76D58D}"/>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50706349-1CF2-4BE9-A3D9-85AABA23B020}"/>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8" name="BulletedList_E8FD" title="Icon of a bulleted list">
              <a:extLst>
                <a:ext uri="{FF2B5EF4-FFF2-40B4-BE49-F238E27FC236}">
                  <a16:creationId xmlns:a16="http://schemas.microsoft.com/office/drawing/2014/main" id="{5787F845-CF3D-4830-BBC1-C2CC5FD2564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descr="Adpot">
            <a:extLst>
              <a:ext uri="{FF2B5EF4-FFF2-40B4-BE49-F238E27FC236}">
                <a16:creationId xmlns:a16="http://schemas.microsoft.com/office/drawing/2014/main" id="{E6B8F3F0-2AE0-4812-B786-E6F80443138A}"/>
              </a:ext>
            </a:extLst>
          </p:cNvPr>
          <p:cNvGrpSpPr/>
          <p:nvPr/>
        </p:nvGrpSpPr>
        <p:grpSpPr>
          <a:xfrm>
            <a:off x="10622288" y="395708"/>
            <a:ext cx="1206105" cy="437524"/>
            <a:chOff x="9006021" y="2909875"/>
            <a:chExt cx="2280155" cy="827144"/>
          </a:xfrm>
        </p:grpSpPr>
        <p:sp>
          <p:nvSpPr>
            <p:cNvPr id="40" name="Rectangle: Rounded Corners 39">
              <a:extLst>
                <a:ext uri="{FF2B5EF4-FFF2-40B4-BE49-F238E27FC236}">
                  <a16:creationId xmlns:a16="http://schemas.microsoft.com/office/drawing/2014/main" id="{D9261EA2-1F1C-426E-B76F-E2264A97B5FF}"/>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D57F3D59-DEF6-4588-BBCC-05D11344562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2" name="arrow_3" title="Icon of an arrow pointing down at a line">
              <a:extLst>
                <a:ext uri="{FF2B5EF4-FFF2-40B4-BE49-F238E27FC236}">
                  <a16:creationId xmlns:a16="http://schemas.microsoft.com/office/drawing/2014/main" id="{0C66B6DB-19E7-4BD2-90E2-8E4B8B23504C}"/>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 name="Group 42" descr="Define Strategy">
            <a:extLst>
              <a:ext uri="{FF2B5EF4-FFF2-40B4-BE49-F238E27FC236}">
                <a16:creationId xmlns:a16="http://schemas.microsoft.com/office/drawing/2014/main" id="{A4AD35A5-EF15-4293-881F-76F2145D1BA1}"/>
              </a:ext>
            </a:extLst>
          </p:cNvPr>
          <p:cNvGrpSpPr/>
          <p:nvPr/>
        </p:nvGrpSpPr>
        <p:grpSpPr>
          <a:xfrm>
            <a:off x="6629115" y="312170"/>
            <a:ext cx="1226203" cy="604598"/>
            <a:chOff x="1103923" y="2743198"/>
            <a:chExt cx="2318149" cy="1143000"/>
          </a:xfrm>
        </p:grpSpPr>
        <p:sp>
          <p:nvSpPr>
            <p:cNvPr id="44" name="Rectangle: Rounded Corners 43">
              <a:extLst>
                <a:ext uri="{FF2B5EF4-FFF2-40B4-BE49-F238E27FC236}">
                  <a16:creationId xmlns:a16="http://schemas.microsoft.com/office/drawing/2014/main" id="{B2D92E00-5EBE-4532-99AC-6A5E38A3A07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plan" title="Icon of a circle with an arrow projecting from it between two exes">
              <a:extLst>
                <a:ext uri="{FF2B5EF4-FFF2-40B4-BE49-F238E27FC236}">
                  <a16:creationId xmlns:a16="http://schemas.microsoft.com/office/drawing/2014/main" id="{8F59E554-D8C3-480D-B83D-526EAE9FD59E}"/>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C38D8300-1CED-40B9-89DD-EB007864F15C}"/>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7" name="Rectangle: Rounded Corners 46">
            <a:extLst>
              <a:ext uri="{FF2B5EF4-FFF2-40B4-BE49-F238E27FC236}">
                <a16:creationId xmlns:a16="http://schemas.microsoft.com/office/drawing/2014/main" id="{30E5EF44-E1A2-481C-9822-8EF6D3C78711}"/>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8" name="Group 47" descr="Manage">
            <a:extLst>
              <a:ext uri="{FF2B5EF4-FFF2-40B4-BE49-F238E27FC236}">
                <a16:creationId xmlns:a16="http://schemas.microsoft.com/office/drawing/2014/main" id="{07F3D1EE-EE34-4CCE-88FD-8C3A11051C7F}"/>
              </a:ext>
            </a:extLst>
          </p:cNvPr>
          <p:cNvGrpSpPr/>
          <p:nvPr/>
        </p:nvGrpSpPr>
        <p:grpSpPr>
          <a:xfrm>
            <a:off x="9954953" y="1093250"/>
            <a:ext cx="1228859" cy="437524"/>
            <a:chOff x="6172864" y="5454930"/>
            <a:chExt cx="2323170" cy="827144"/>
          </a:xfrm>
        </p:grpSpPr>
        <p:sp>
          <p:nvSpPr>
            <p:cNvPr id="49" name="Rectangle: Rounded Corners 48">
              <a:extLst>
                <a:ext uri="{FF2B5EF4-FFF2-40B4-BE49-F238E27FC236}">
                  <a16:creationId xmlns:a16="http://schemas.microsoft.com/office/drawing/2014/main" id="{A410066E-FF9B-4C44-8BB5-2CE3461F2BA4}"/>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rackers_EADF_bidi" title="Icon of a clipboard with a checklist on it">
              <a:extLst>
                <a:ext uri="{FF2B5EF4-FFF2-40B4-BE49-F238E27FC236}">
                  <a16:creationId xmlns:a16="http://schemas.microsoft.com/office/drawing/2014/main" id="{72AE73FC-448E-4163-B1CD-F7C3095FF704}"/>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017271AB-0518-4C39-A137-95C39D623529}"/>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2" name="Group 51" descr="Govern">
            <a:extLst>
              <a:ext uri="{FF2B5EF4-FFF2-40B4-BE49-F238E27FC236}">
                <a16:creationId xmlns:a16="http://schemas.microsoft.com/office/drawing/2014/main" id="{748BC1C0-28F1-47CB-A39F-1334E9BDD41D}"/>
              </a:ext>
            </a:extLst>
          </p:cNvPr>
          <p:cNvGrpSpPr/>
          <p:nvPr/>
        </p:nvGrpSpPr>
        <p:grpSpPr>
          <a:xfrm>
            <a:off x="8655740" y="1093250"/>
            <a:ext cx="1226203" cy="437524"/>
            <a:chOff x="3716688" y="5454930"/>
            <a:chExt cx="2318149" cy="827144"/>
          </a:xfrm>
        </p:grpSpPr>
        <p:sp>
          <p:nvSpPr>
            <p:cNvPr id="53" name="Rectangle: Rounded Corners 52">
              <a:extLst>
                <a:ext uri="{FF2B5EF4-FFF2-40B4-BE49-F238E27FC236}">
                  <a16:creationId xmlns:a16="http://schemas.microsoft.com/office/drawing/2014/main" id="{A3C1D813-C699-40C9-8065-DE7DF0338CD8}"/>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Org_ECA6" title="Icon of three boxes in a bracket chart">
              <a:extLst>
                <a:ext uri="{FF2B5EF4-FFF2-40B4-BE49-F238E27FC236}">
                  <a16:creationId xmlns:a16="http://schemas.microsoft.com/office/drawing/2014/main" id="{065DD121-C36C-4BE7-80A1-AD22B83E02FD}"/>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5" name="TextBox 54">
              <a:extLst>
                <a:ext uri="{FF2B5EF4-FFF2-40B4-BE49-F238E27FC236}">
                  <a16:creationId xmlns:a16="http://schemas.microsoft.com/office/drawing/2014/main" id="{450990EC-63E9-4142-B131-8941EDEA3DB4}"/>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22" name="Rectangle 21">
            <a:extLst>
              <a:ext uri="{FF2B5EF4-FFF2-40B4-BE49-F238E27FC236}">
                <a16:creationId xmlns:a16="http://schemas.microsoft.com/office/drawing/2014/main" id="{528550B8-63F2-43CC-8B18-E130D43BB961}"/>
              </a:ext>
              <a:ext uri="{C183D7F6-B498-43B3-948B-1728B52AA6E4}">
                <adec:decorative xmlns:adec="http://schemas.microsoft.com/office/drawing/2017/decorative" val="1"/>
              </a:ext>
            </a:extLst>
          </p:cNvPr>
          <p:cNvSpPr/>
          <p:nvPr/>
        </p:nvSpPr>
        <p:spPr bwMode="auto">
          <a:xfrm>
            <a:off x="7863582" y="199993"/>
            <a:ext cx="4165600" cy="161943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0725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7"/>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12"/>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1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16"/>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12" grpId="1" animBg="1"/>
      <p:bldP spid="14" grpId="0" animBg="1"/>
      <p:bldP spid="14" grpId="1" animBg="1"/>
      <p:bldP spid="16" grpId="0" animBg="1"/>
      <p:bldP spid="1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1: Define the Strategy</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5509610" cy="3933384"/>
          </a:xfrm>
        </p:spPr>
        <p:txBody>
          <a:bodyPr/>
          <a:lstStyle/>
          <a:p>
            <a:r>
              <a:rPr lang="en-US" sz="1800" dirty="0"/>
              <a:t>In this challenge you will learn about the Define Strategy phase from the Cloud Adoption Framework. You will get familiar and understand that there are many reasons and motivations for a cloud adoption and identifying and understanding them is key in developing an effective cloud adoption plan for the customer. </a:t>
            </a:r>
            <a:br>
              <a:rPr lang="en-US" sz="1800" dirty="0"/>
            </a:br>
            <a:endParaRPr lang="en-US" sz="1800" dirty="0"/>
          </a:p>
          <a:p>
            <a:r>
              <a:rPr lang="en-US" sz="1800" dirty="0"/>
              <a:t>Every customer has different priorities, processes, and organizational structure that need to be evaluated in order to guarantee a successful cloud journey. You will use this information to start designing your business case and the presentation you will be presenting to the customer’s board.</a:t>
            </a:r>
          </a:p>
        </p:txBody>
      </p:sp>
      <p:sp>
        <p:nvSpPr>
          <p:cNvPr id="7" name="Textfeld 6">
            <a:extLst>
              <a:ext uri="{FF2B5EF4-FFF2-40B4-BE49-F238E27FC236}">
                <a16:creationId xmlns:a16="http://schemas.microsoft.com/office/drawing/2014/main" id="{689B3679-32CB-4EDE-AEB0-B79F44952202}"/>
              </a:ext>
            </a:extLst>
          </p:cNvPr>
          <p:cNvSpPr txBox="1"/>
          <p:nvPr/>
        </p:nvSpPr>
        <p:spPr>
          <a:xfrm>
            <a:off x="6860736" y="1434370"/>
            <a:ext cx="4562007" cy="3139321"/>
          </a:xfrm>
          <a:prstGeom prst="rect">
            <a:avLst/>
          </a:prstGeom>
          <a:noFill/>
        </p:spPr>
        <p:txBody>
          <a:bodyPr wrap="square">
            <a:spAutoFit/>
          </a:bodyPr>
          <a:lstStyle/>
          <a:p>
            <a:r>
              <a:rPr lang="en-US" sz="1800" b="1" dirty="0"/>
              <a:t>Learning Objectives: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Document motivations and benefits for moving to the cloud.</a:t>
            </a:r>
          </a:p>
          <a:p>
            <a:pPr marL="285750" indent="-285750">
              <a:buFont typeface="Arial" panose="020B0604020202020204" pitchFamily="34" charset="0"/>
              <a:buChar char="•"/>
            </a:pPr>
            <a:r>
              <a:rPr lang="en-US" sz="1800" dirty="0"/>
              <a:t>Establish clear business outcomes, by key stakeholders or decision-makers, that align with your motivations.</a:t>
            </a:r>
          </a:p>
          <a:p>
            <a:pPr marL="285750" indent="-285750">
              <a:buFont typeface="Arial" panose="020B0604020202020204" pitchFamily="34" charset="0"/>
              <a:buChar char="•"/>
            </a:pPr>
            <a:r>
              <a:rPr lang="en-US" sz="1800" dirty="0"/>
              <a:t>Define your business case by capturing a business justification through a financial model to project business impact.</a:t>
            </a:r>
          </a:p>
        </p:txBody>
      </p:sp>
    </p:spTree>
    <p:extLst>
      <p:ext uri="{BB962C8B-B14F-4D97-AF65-F5344CB8AC3E}">
        <p14:creationId xmlns:p14="http://schemas.microsoft.com/office/powerpoint/2010/main" val="754790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2</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Governance</a:t>
            </a:r>
          </a:p>
        </p:txBody>
      </p:sp>
    </p:spTree>
    <p:extLst>
      <p:ext uri="{BB962C8B-B14F-4D97-AF65-F5344CB8AC3E}">
        <p14:creationId xmlns:p14="http://schemas.microsoft.com/office/powerpoint/2010/main" val="385624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2: Governance</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5509610" cy="830997"/>
          </a:xfrm>
        </p:spPr>
        <p:txBody>
          <a:bodyPr/>
          <a:lstStyle/>
          <a:p>
            <a:r>
              <a:rPr lang="en-US" sz="1800" dirty="0"/>
              <a:t>In this challenge you will have the opportunity to review the organization and understand how they can build a governance framework.</a:t>
            </a:r>
          </a:p>
        </p:txBody>
      </p:sp>
      <p:sp>
        <p:nvSpPr>
          <p:cNvPr id="7" name="Textfeld 6">
            <a:extLst>
              <a:ext uri="{FF2B5EF4-FFF2-40B4-BE49-F238E27FC236}">
                <a16:creationId xmlns:a16="http://schemas.microsoft.com/office/drawing/2014/main" id="{689B3679-32CB-4EDE-AEB0-B79F44952202}"/>
              </a:ext>
            </a:extLst>
          </p:cNvPr>
          <p:cNvSpPr txBox="1"/>
          <p:nvPr/>
        </p:nvSpPr>
        <p:spPr>
          <a:xfrm>
            <a:off x="6860736" y="1434370"/>
            <a:ext cx="4562007" cy="1200329"/>
          </a:xfrm>
          <a:prstGeom prst="rect">
            <a:avLst/>
          </a:prstGeom>
          <a:noFill/>
        </p:spPr>
        <p:txBody>
          <a:bodyPr wrap="square">
            <a:spAutoFit/>
          </a:bodyPr>
          <a:lstStyle/>
          <a:p>
            <a:r>
              <a:rPr lang="en-US" sz="1800" b="1" dirty="0"/>
              <a:t>Learning Objectives: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High-level governance structure</a:t>
            </a:r>
          </a:p>
          <a:p>
            <a:pPr marL="285750" indent="-285750">
              <a:buFont typeface="Arial" panose="020B0604020202020204" pitchFamily="34" charset="0"/>
              <a:buChar char="•"/>
            </a:pPr>
            <a:r>
              <a:rPr lang="en-US" sz="1800"/>
              <a:t>Cloud </a:t>
            </a:r>
            <a:r>
              <a:rPr lang="en-US" sz="1800" dirty="0"/>
              <a:t>adoption team verified (RACI)</a:t>
            </a:r>
          </a:p>
        </p:txBody>
      </p:sp>
    </p:spTree>
    <p:extLst>
      <p:ext uri="{BB962C8B-B14F-4D97-AF65-F5344CB8AC3E}">
        <p14:creationId xmlns:p14="http://schemas.microsoft.com/office/powerpoint/2010/main" val="15662012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3</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Building the Plan</a:t>
            </a:r>
          </a:p>
        </p:txBody>
      </p:sp>
    </p:spTree>
    <p:extLst>
      <p:ext uri="{BB962C8B-B14F-4D97-AF65-F5344CB8AC3E}">
        <p14:creationId xmlns:p14="http://schemas.microsoft.com/office/powerpoint/2010/main" val="190260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EE42-3BEB-4B78-A54D-2C89B82E8E31}"/>
              </a:ext>
            </a:extLst>
          </p:cNvPr>
          <p:cNvSpPr>
            <a:spLocks noGrp="1"/>
          </p:cNvSpPr>
          <p:nvPr>
            <p:ph type="title"/>
          </p:nvPr>
        </p:nvSpPr>
        <p:spPr/>
        <p:txBody>
          <a:bodyPr/>
          <a:lstStyle/>
          <a:p>
            <a:r>
              <a:rPr lang="en-US"/>
              <a:t>Plan</a:t>
            </a:r>
          </a:p>
        </p:txBody>
      </p:sp>
      <p:sp>
        <p:nvSpPr>
          <p:cNvPr id="3" name="Rectangle 2">
            <a:extLst>
              <a:ext uri="{FF2B5EF4-FFF2-40B4-BE49-F238E27FC236}">
                <a16:creationId xmlns:a16="http://schemas.microsoft.com/office/drawing/2014/main" id="{529AFAD4-FD22-42B6-9654-A48173E36E36}"/>
              </a:ext>
            </a:extLst>
          </p:cNvPr>
          <p:cNvSpPr/>
          <p:nvPr/>
        </p:nvSpPr>
        <p:spPr>
          <a:xfrm>
            <a:off x="588263" y="1312500"/>
            <a:ext cx="6096000"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Cloud adoption plans convert the aspirational goals of the cloud adoption strategy into actions. It will help guide technical efforts, in alignment with the business strategy.</a:t>
            </a:r>
          </a:p>
        </p:txBody>
      </p:sp>
      <p:sp>
        <p:nvSpPr>
          <p:cNvPr id="23" name="Rectangle: Rounded Corners 22">
            <a:extLst>
              <a:ext uri="{FF2B5EF4-FFF2-40B4-BE49-F238E27FC236}">
                <a16:creationId xmlns:a16="http://schemas.microsoft.com/office/drawing/2014/main" id="{40E88B9F-A48E-41FF-AFDC-1CF8A31361A6}"/>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4" name="Group 23" descr="Ready">
            <a:extLst>
              <a:ext uri="{FF2B5EF4-FFF2-40B4-BE49-F238E27FC236}">
                <a16:creationId xmlns:a16="http://schemas.microsoft.com/office/drawing/2014/main" id="{A7261B5D-8EDD-42F6-9405-689A8A29809C}"/>
              </a:ext>
            </a:extLst>
          </p:cNvPr>
          <p:cNvGrpSpPr/>
          <p:nvPr/>
        </p:nvGrpSpPr>
        <p:grpSpPr>
          <a:xfrm>
            <a:off x="9310370" y="395708"/>
            <a:ext cx="1228859" cy="437524"/>
            <a:chOff x="6345065" y="2909875"/>
            <a:chExt cx="2323170" cy="827144"/>
          </a:xfrm>
        </p:grpSpPr>
        <p:sp>
          <p:nvSpPr>
            <p:cNvPr id="25" name="Rectangle: Rounded Corners 24">
              <a:extLst>
                <a:ext uri="{FF2B5EF4-FFF2-40B4-BE49-F238E27FC236}">
                  <a16:creationId xmlns:a16="http://schemas.microsoft.com/office/drawing/2014/main" id="{D189C996-5046-4443-9381-51170AC214AB}"/>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ECCE9509-56A1-4412-BF21-9A46866AB902}"/>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27" name="check 3" title="Icon of a checkmark with a circle around it">
              <a:extLst>
                <a:ext uri="{FF2B5EF4-FFF2-40B4-BE49-F238E27FC236}">
                  <a16:creationId xmlns:a16="http://schemas.microsoft.com/office/drawing/2014/main" id="{3E3B728E-BD6C-42BE-BBD3-462D0BE09513}"/>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Plan">
            <a:extLst>
              <a:ext uri="{FF2B5EF4-FFF2-40B4-BE49-F238E27FC236}">
                <a16:creationId xmlns:a16="http://schemas.microsoft.com/office/drawing/2014/main" id="{AF53C16C-C9A0-4E9E-A8F7-DE1A2023F565}"/>
              </a:ext>
            </a:extLst>
          </p:cNvPr>
          <p:cNvGrpSpPr/>
          <p:nvPr/>
        </p:nvGrpSpPr>
        <p:grpSpPr>
          <a:xfrm>
            <a:off x="8011157" y="395708"/>
            <a:ext cx="1226203" cy="437524"/>
            <a:chOff x="3716688" y="2901128"/>
            <a:chExt cx="2318149" cy="827144"/>
          </a:xfrm>
        </p:grpSpPr>
        <p:sp>
          <p:nvSpPr>
            <p:cNvPr id="29" name="Rectangle: Rounded Corners 28">
              <a:extLst>
                <a:ext uri="{FF2B5EF4-FFF2-40B4-BE49-F238E27FC236}">
                  <a16:creationId xmlns:a16="http://schemas.microsoft.com/office/drawing/2014/main" id="{8D89DA49-0498-48FE-A9D4-3CCB1311678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43CA5384-58A5-4A58-BAFC-78E184164226}"/>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1" name="BulletedList_E8FD" title="Icon of a bulleted list">
              <a:extLst>
                <a:ext uri="{FF2B5EF4-FFF2-40B4-BE49-F238E27FC236}">
                  <a16:creationId xmlns:a16="http://schemas.microsoft.com/office/drawing/2014/main" id="{579F5A9A-0C4E-452A-A23B-1C498A374C8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Adpot">
            <a:extLst>
              <a:ext uri="{FF2B5EF4-FFF2-40B4-BE49-F238E27FC236}">
                <a16:creationId xmlns:a16="http://schemas.microsoft.com/office/drawing/2014/main" id="{3085D36A-3BCA-41A0-A357-931D78D40366}"/>
              </a:ext>
            </a:extLst>
          </p:cNvPr>
          <p:cNvGrpSpPr/>
          <p:nvPr/>
        </p:nvGrpSpPr>
        <p:grpSpPr>
          <a:xfrm>
            <a:off x="10622288" y="395708"/>
            <a:ext cx="1206105" cy="437524"/>
            <a:chOff x="9006021" y="2909875"/>
            <a:chExt cx="2280155" cy="827144"/>
          </a:xfrm>
        </p:grpSpPr>
        <p:sp>
          <p:nvSpPr>
            <p:cNvPr id="33" name="Rectangle: Rounded Corners 32">
              <a:extLst>
                <a:ext uri="{FF2B5EF4-FFF2-40B4-BE49-F238E27FC236}">
                  <a16:creationId xmlns:a16="http://schemas.microsoft.com/office/drawing/2014/main" id="{7D283805-9553-4105-8D15-3766D3CBDFD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671006A1-C40C-41BD-9B30-E5A39BD67DF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5" name="arrow_3" title="Icon of an arrow pointing down at a line">
              <a:extLst>
                <a:ext uri="{FF2B5EF4-FFF2-40B4-BE49-F238E27FC236}">
                  <a16:creationId xmlns:a16="http://schemas.microsoft.com/office/drawing/2014/main" id="{02BEC2E7-EF60-49D5-87C8-375BA12B2B03}"/>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descr="Define Strategy">
            <a:extLst>
              <a:ext uri="{FF2B5EF4-FFF2-40B4-BE49-F238E27FC236}">
                <a16:creationId xmlns:a16="http://schemas.microsoft.com/office/drawing/2014/main" id="{09FB86A9-1D21-44B6-B89E-0DAAC5AD02EF}"/>
              </a:ext>
            </a:extLst>
          </p:cNvPr>
          <p:cNvGrpSpPr/>
          <p:nvPr/>
        </p:nvGrpSpPr>
        <p:grpSpPr>
          <a:xfrm>
            <a:off x="6629115" y="312170"/>
            <a:ext cx="1226203" cy="604598"/>
            <a:chOff x="1103923" y="2743198"/>
            <a:chExt cx="2318149" cy="1143000"/>
          </a:xfrm>
        </p:grpSpPr>
        <p:sp>
          <p:nvSpPr>
            <p:cNvPr id="37" name="Rectangle: Rounded Corners 36">
              <a:extLst>
                <a:ext uri="{FF2B5EF4-FFF2-40B4-BE49-F238E27FC236}">
                  <a16:creationId xmlns:a16="http://schemas.microsoft.com/office/drawing/2014/main" id="{ED0687FD-C928-45E8-86C9-EA1F3D6C4EE7}"/>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plan" title="Icon of a circle with an arrow projecting from it between two exes">
              <a:extLst>
                <a:ext uri="{FF2B5EF4-FFF2-40B4-BE49-F238E27FC236}">
                  <a16:creationId xmlns:a16="http://schemas.microsoft.com/office/drawing/2014/main" id="{57DCC7C1-25EE-46D7-B205-8277521931A3}"/>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E242EE14-E1A2-46EF-80A7-2B1C74EC52C1}"/>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0" name="Rectangle: Rounded Corners 39">
            <a:extLst>
              <a:ext uri="{FF2B5EF4-FFF2-40B4-BE49-F238E27FC236}">
                <a16:creationId xmlns:a16="http://schemas.microsoft.com/office/drawing/2014/main" id="{0192D681-C07B-44CB-9DB1-6D96912BC773}"/>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1" name="Group 40" descr="Manage">
            <a:extLst>
              <a:ext uri="{FF2B5EF4-FFF2-40B4-BE49-F238E27FC236}">
                <a16:creationId xmlns:a16="http://schemas.microsoft.com/office/drawing/2014/main" id="{B25BB878-005E-4A5D-BA0B-984B14814ACB}"/>
              </a:ext>
            </a:extLst>
          </p:cNvPr>
          <p:cNvGrpSpPr/>
          <p:nvPr/>
        </p:nvGrpSpPr>
        <p:grpSpPr>
          <a:xfrm>
            <a:off x="9954953" y="1093250"/>
            <a:ext cx="1228859" cy="437524"/>
            <a:chOff x="6172864" y="5454930"/>
            <a:chExt cx="2323170" cy="827144"/>
          </a:xfrm>
        </p:grpSpPr>
        <p:sp>
          <p:nvSpPr>
            <p:cNvPr id="42" name="Rectangle: Rounded Corners 41">
              <a:extLst>
                <a:ext uri="{FF2B5EF4-FFF2-40B4-BE49-F238E27FC236}">
                  <a16:creationId xmlns:a16="http://schemas.microsoft.com/office/drawing/2014/main" id="{1873B85A-1907-4E58-B5FD-F21FC8B4D83E}"/>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rackers_EADF_bidi" title="Icon of a clipboard with a checklist on it">
              <a:extLst>
                <a:ext uri="{FF2B5EF4-FFF2-40B4-BE49-F238E27FC236}">
                  <a16:creationId xmlns:a16="http://schemas.microsoft.com/office/drawing/2014/main" id="{FC41EB7C-E1C8-46D4-BBCE-E057D2545D55}"/>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F36A03CF-FD87-4063-A174-B0C367F0F9E0}"/>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5" name="Group 44" descr="Govern">
            <a:extLst>
              <a:ext uri="{FF2B5EF4-FFF2-40B4-BE49-F238E27FC236}">
                <a16:creationId xmlns:a16="http://schemas.microsoft.com/office/drawing/2014/main" id="{99F38A7E-903C-4C09-9953-3C2A54A79A79}"/>
              </a:ext>
            </a:extLst>
          </p:cNvPr>
          <p:cNvGrpSpPr/>
          <p:nvPr/>
        </p:nvGrpSpPr>
        <p:grpSpPr>
          <a:xfrm>
            <a:off x="8655740" y="1093250"/>
            <a:ext cx="1226203" cy="437524"/>
            <a:chOff x="3716688" y="5454930"/>
            <a:chExt cx="2318149" cy="827144"/>
          </a:xfrm>
        </p:grpSpPr>
        <p:sp>
          <p:nvSpPr>
            <p:cNvPr id="46" name="Rectangle: Rounded Corners 45">
              <a:extLst>
                <a:ext uri="{FF2B5EF4-FFF2-40B4-BE49-F238E27FC236}">
                  <a16:creationId xmlns:a16="http://schemas.microsoft.com/office/drawing/2014/main" id="{94407651-C3B1-4AAC-9393-3576187327C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rg_ECA6" title="Icon of three boxes in a bracket chart">
              <a:extLst>
                <a:ext uri="{FF2B5EF4-FFF2-40B4-BE49-F238E27FC236}">
                  <a16:creationId xmlns:a16="http://schemas.microsoft.com/office/drawing/2014/main" id="{E9993DC1-25FA-49F7-A0C1-840E897BA3B3}"/>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8" name="TextBox 47">
              <a:extLst>
                <a:ext uri="{FF2B5EF4-FFF2-40B4-BE49-F238E27FC236}">
                  <a16:creationId xmlns:a16="http://schemas.microsoft.com/office/drawing/2014/main" id="{E6D808FE-DFB8-436D-8317-048E428A0DA9}"/>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49" name="Rectangle 48">
            <a:extLst>
              <a:ext uri="{FF2B5EF4-FFF2-40B4-BE49-F238E27FC236}">
                <a16:creationId xmlns:a16="http://schemas.microsoft.com/office/drawing/2014/main" id="{107A3812-4B5F-4A00-875A-BA267BC8B53D}"/>
              </a:ext>
              <a:ext uri="{C183D7F6-B498-43B3-948B-1728B52AA6E4}">
                <adec:decorative xmlns:adec="http://schemas.microsoft.com/office/drawing/2017/decorative" val="1"/>
              </a:ext>
            </a:extLst>
          </p:cNvPr>
          <p:cNvSpPr/>
          <p:nvPr/>
        </p:nvSpPr>
        <p:spPr bwMode="auto">
          <a:xfrm>
            <a:off x="92794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7D29338-E646-4B97-8323-DEE541669CEF}"/>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D4EF0014-6790-4520-A7B6-04AA6360FA38}"/>
              </a:ext>
              <a:ext uri="{C183D7F6-B498-43B3-948B-1728B52AA6E4}">
                <adec:decorative xmlns:adec="http://schemas.microsoft.com/office/drawing/2017/decorative" val="1"/>
              </a:ext>
            </a:extLst>
          </p:cNvPr>
          <p:cNvSpPr/>
          <p:nvPr/>
        </p:nvSpPr>
        <p:spPr bwMode="auto">
          <a:xfrm>
            <a:off x="6563639" y="238711"/>
            <a:ext cx="132854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FA8B55E4-BC68-4ADF-884C-6401B6EDB9EF}"/>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Digital estate</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Rationalization: </a:t>
            </a:r>
            <a:r>
              <a:rPr kumimoji="0" lang="en-US" sz="1400" b="0" i="0" u="none" strike="noStrike" kern="1200" cap="none" spc="0" normalizeH="0" baseline="0" noProof="0" dirty="0">
                <a:ln>
                  <a:noFill/>
                </a:ln>
                <a:solidFill>
                  <a:srgbClr val="FFFFFF"/>
                </a:solidFill>
                <a:effectLst/>
                <a:uLnTx/>
                <a:uFillTx/>
                <a:latin typeface="Segoe UI"/>
                <a:ea typeface="+mn-ea"/>
                <a:cs typeface="+mn-cs"/>
              </a:rPr>
              <a:t>inventory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Quantitative analysis:</a:t>
            </a:r>
            <a:br>
              <a:rPr kumimoji="0" lang="en-US" sz="14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asset optimized and</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sized properly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dirty="0">
                <a:ln>
                  <a:noFill/>
                </a:ln>
                <a:solidFill>
                  <a:srgbClr val="FFFFFF"/>
                </a:solidFill>
                <a:effectLst/>
                <a:uLnTx/>
                <a:uFillTx/>
                <a:latin typeface="Segoe UI"/>
                <a:ea typeface="+mn-ea"/>
                <a:cs typeface="+mn-cs"/>
              </a:rPr>
              <a:t>operational process</a:t>
            </a:r>
          </a:p>
        </p:txBody>
      </p:sp>
      <p:sp>
        <p:nvSpPr>
          <p:cNvPr id="53" name="Freeform: Shape 52">
            <a:extLst>
              <a:ext uri="{FF2B5EF4-FFF2-40B4-BE49-F238E27FC236}">
                <a16:creationId xmlns:a16="http://schemas.microsoft.com/office/drawing/2014/main" id="{3013AFBC-1EFB-422D-A607-56BA48A7AB5D}"/>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Strategy Team</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Business IT: requirements</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and needs</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IT management operations: traditional IT</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Governance: executive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sponsor, finance, business leadership, legal,</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security, HR</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Cloud platform vendor: account success team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Cost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IT-business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MVP</a:t>
            </a:r>
          </a:p>
        </p:txBody>
      </p:sp>
      <p:sp>
        <p:nvSpPr>
          <p:cNvPr id="54" name="Freeform: Shape 53">
            <a:extLst>
              <a:ext uri="{FF2B5EF4-FFF2-40B4-BE49-F238E27FC236}">
                <a16:creationId xmlns:a16="http://schemas.microsoft.com/office/drawing/2014/main" id="{9BDB9B37-2A8F-4F84-B42A-2BE47B95B617}"/>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Skill readiness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Organizational readiness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and security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Building technical skills: </a:t>
            </a:r>
            <a:r>
              <a:rPr kumimoji="0" lang="en-US" sz="1400" b="0" i="0" u="none" strike="noStrike" kern="1200" cap="none" spc="0" normalizeH="0" baseline="0" noProof="0">
                <a:ln>
                  <a:noFill/>
                </a:ln>
                <a:solidFill>
                  <a:srgbClr val="FFFFFF"/>
                </a:solidFill>
                <a:effectLst/>
                <a:uLnTx/>
                <a:uFillTx/>
                <a:latin typeface="Segoe UI"/>
                <a:ea typeface="+mn-ea"/>
                <a:cs typeface="+mn-cs"/>
              </a:rPr>
              <a:t>business/technical,</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certifications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Change management guidance</a:t>
            </a:r>
          </a:p>
        </p:txBody>
      </p:sp>
      <p:sp>
        <p:nvSpPr>
          <p:cNvPr id="55" name="Freeform: Shape 54">
            <a:extLst>
              <a:ext uri="{FF2B5EF4-FFF2-40B4-BE49-F238E27FC236}">
                <a16:creationId xmlns:a16="http://schemas.microsoft.com/office/drawing/2014/main" id="{3FAE378F-D5FD-4083-ADA9-6C904BF14055}"/>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Cloud adoption plan</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5R strategy: </a:t>
            </a:r>
            <a:r>
              <a:rPr kumimoji="0" lang="en-US" sz="1400" b="0" i="0" u="none" strike="noStrike" kern="1200" cap="none" spc="0" normalizeH="0" baseline="0" noProof="0" dirty="0">
                <a:ln>
                  <a:noFill/>
                </a:ln>
                <a:solidFill>
                  <a:srgbClr val="FFFFFF"/>
                </a:solidFill>
                <a:effectLst/>
                <a:uLnTx/>
                <a:uFillTx/>
                <a:latin typeface="Segoe UI"/>
                <a:ea typeface="+mn-ea"/>
                <a:cs typeface="+mn-cs"/>
              </a:rPr>
              <a:t>rehost, refactor, rearchitect, rebuild, replace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Infrastructure migration: </a:t>
            </a:r>
            <a:r>
              <a:rPr kumimoji="0" lang="en-US" sz="1400" b="0" i="0" u="none" strike="noStrike" kern="1200" cap="none" spc="0" normalizeH="0" baseline="0" noProof="0" dirty="0">
                <a:ln>
                  <a:noFill/>
                </a:ln>
                <a:solidFill>
                  <a:srgbClr val="FFFFFF"/>
                </a:solidFill>
                <a:effectLst/>
                <a:uLnTx/>
                <a:uFillTx/>
                <a:latin typeface="Segoe UI"/>
                <a:ea typeface="+mn-ea"/>
                <a:cs typeface="+mn-cs"/>
              </a:rPr>
              <a:t>VM, server,</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database focus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Application innovation: </a:t>
            </a:r>
            <a:r>
              <a:rPr kumimoji="0" lang="en-US" sz="1400" b="0" i="0" u="none" strike="noStrike" kern="1200" cap="none" spc="0" normalizeH="0" baseline="0" noProof="0" dirty="0">
                <a:ln>
                  <a:noFill/>
                </a:ln>
                <a:solidFill>
                  <a:srgbClr val="FFFFFF"/>
                </a:solidFill>
                <a:effectLst/>
                <a:uLnTx/>
                <a:uFillTx/>
                <a:latin typeface="Segoe UI"/>
                <a:ea typeface="+mn-ea"/>
                <a:cs typeface="+mn-cs"/>
              </a:rPr>
              <a:t>born in the cloud applications, APIs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Data-driven innovation: </a:t>
            </a:r>
            <a:r>
              <a:rPr kumimoji="0" lang="en-US" sz="1400" b="0" i="0" u="none" strike="noStrike" kern="1200" cap="none" spc="0" normalizeH="0" baseline="0" noProof="0" dirty="0">
                <a:ln>
                  <a:noFill/>
                </a:ln>
                <a:solidFill>
                  <a:srgbClr val="FFFFFF"/>
                </a:solidFill>
                <a:effectLst/>
                <a:uLnTx/>
                <a:uFillTx/>
                <a:latin typeface="Segoe UI"/>
                <a:ea typeface="+mn-ea"/>
                <a:cs typeface="+mn-cs"/>
              </a:rPr>
              <a:t>Focus on data consolidation and analysis</a:t>
            </a:r>
          </a:p>
        </p:txBody>
      </p:sp>
    </p:spTree>
    <p:extLst>
      <p:ext uri="{BB962C8B-B14F-4D97-AF65-F5344CB8AC3E}">
        <p14:creationId xmlns:p14="http://schemas.microsoft.com/office/powerpoint/2010/main" val="3540084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52"/>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53"/>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5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5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4" grpId="0" animBg="1"/>
      <p:bldP spid="54" grpId="1" animBg="1"/>
      <p:bldP spid="55" grpId="0" animBg="1"/>
      <p:bldP spid="5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3: Building the Plan</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5509610" cy="830997"/>
          </a:xfrm>
        </p:spPr>
        <p:txBody>
          <a:bodyPr/>
          <a:lstStyle/>
          <a:p>
            <a:r>
              <a:rPr lang="en-US" sz="1800" dirty="0"/>
              <a:t>This challenge focuses on preparing an assessment of the anticipated cloud costs. You will be provided with a spreadsheet of the customer’s real estate.</a:t>
            </a:r>
          </a:p>
        </p:txBody>
      </p:sp>
      <p:sp>
        <p:nvSpPr>
          <p:cNvPr id="7" name="Textfeld 6">
            <a:extLst>
              <a:ext uri="{FF2B5EF4-FFF2-40B4-BE49-F238E27FC236}">
                <a16:creationId xmlns:a16="http://schemas.microsoft.com/office/drawing/2014/main" id="{689B3679-32CB-4EDE-AEB0-B79F44952202}"/>
              </a:ext>
            </a:extLst>
          </p:cNvPr>
          <p:cNvSpPr txBox="1"/>
          <p:nvPr/>
        </p:nvSpPr>
        <p:spPr>
          <a:xfrm>
            <a:off x="6860736" y="1434370"/>
            <a:ext cx="4562007" cy="1754326"/>
          </a:xfrm>
          <a:prstGeom prst="rect">
            <a:avLst/>
          </a:prstGeom>
          <a:noFill/>
        </p:spPr>
        <p:txBody>
          <a:bodyPr wrap="square">
            <a:spAutoFit/>
          </a:bodyPr>
          <a:lstStyle/>
          <a:p>
            <a:r>
              <a:rPr lang="en-US" sz="1800" b="1" dirty="0"/>
              <a:t>Learning Objectives: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Take inventory of your digital estate</a:t>
            </a:r>
          </a:p>
          <a:p>
            <a:pPr marL="285750" indent="-285750">
              <a:buFont typeface="Arial" panose="020B0604020202020204" pitchFamily="34" charset="0"/>
              <a:buChar char="•"/>
            </a:pPr>
            <a:r>
              <a:rPr lang="en-US" sz="1800" dirty="0"/>
              <a:t>Understanding cloud costs</a:t>
            </a:r>
          </a:p>
          <a:p>
            <a:pPr marL="285750" indent="-285750">
              <a:buFont typeface="Arial" panose="020B0604020202020204" pitchFamily="34" charset="0"/>
              <a:buChar char="•"/>
            </a:pPr>
            <a:r>
              <a:rPr lang="en-US" sz="1800" dirty="0"/>
              <a:t>Cloud Adoption Plan</a:t>
            </a:r>
          </a:p>
          <a:p>
            <a:pPr marL="285750" indent="-285750">
              <a:buFont typeface="Arial" panose="020B0604020202020204" pitchFamily="34" charset="0"/>
              <a:buChar char="•"/>
            </a:pPr>
            <a:r>
              <a:rPr lang="en-US" sz="1800" dirty="0"/>
              <a:t>Skilling Plan</a:t>
            </a:r>
          </a:p>
        </p:txBody>
      </p:sp>
    </p:spTree>
    <p:extLst>
      <p:ext uri="{BB962C8B-B14F-4D97-AF65-F5344CB8AC3E}">
        <p14:creationId xmlns:p14="http://schemas.microsoft.com/office/powerpoint/2010/main" val="10825580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4</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Presenting the plan to the customer</a:t>
            </a:r>
          </a:p>
        </p:txBody>
      </p:sp>
    </p:spTree>
    <p:extLst>
      <p:ext uri="{BB962C8B-B14F-4D97-AF65-F5344CB8AC3E}">
        <p14:creationId xmlns:p14="http://schemas.microsoft.com/office/powerpoint/2010/main" val="332714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4: Sell it to your coach</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10715594" cy="609398"/>
          </a:xfrm>
        </p:spPr>
        <p:txBody>
          <a:bodyPr/>
          <a:lstStyle/>
          <a:p>
            <a:r>
              <a:rPr lang="en-US" sz="1800" dirty="0"/>
              <a:t>This challenge simulates a real-world conversation with your stakeholder’s leadership team.</a:t>
            </a:r>
          </a:p>
          <a:p>
            <a:r>
              <a:rPr lang="en-US" sz="1800" dirty="0"/>
              <a:t>Here, you will present your case and justify why they should adopt Azure.</a:t>
            </a:r>
          </a:p>
        </p:txBody>
      </p:sp>
    </p:spTree>
    <p:extLst>
      <p:ext uri="{BB962C8B-B14F-4D97-AF65-F5344CB8AC3E}">
        <p14:creationId xmlns:p14="http://schemas.microsoft.com/office/powerpoint/2010/main" val="41902463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920EF8D-F3BB-4DFA-A562-E9084F469A34}"/>
              </a:ext>
            </a:extLst>
          </p:cNvPr>
          <p:cNvSpPr>
            <a:spLocks noGrp="1"/>
          </p:cNvSpPr>
          <p:nvPr>
            <p:ph type="title"/>
          </p:nvPr>
        </p:nvSpPr>
        <p:spPr>
          <a:xfrm>
            <a:off x="588263" y="457200"/>
            <a:ext cx="11018520" cy="553998"/>
          </a:xfrm>
        </p:spPr>
        <p:txBody>
          <a:bodyPr wrap="square" anchor="t">
            <a:normAutofit/>
          </a:bodyPr>
          <a:lstStyle/>
          <a:p>
            <a:r>
              <a:rPr lang="en-US" dirty="0"/>
              <a:t>Our Journey today…</a:t>
            </a:r>
          </a:p>
        </p:txBody>
      </p:sp>
      <p:pic>
        <p:nvPicPr>
          <p:cNvPr id="6" name="Picture 2" descr="Timeline&#10;&#10;Description automatically generated">
            <a:extLst>
              <a:ext uri="{FF2B5EF4-FFF2-40B4-BE49-F238E27FC236}">
                <a16:creationId xmlns:a16="http://schemas.microsoft.com/office/drawing/2014/main" id="{C5AF4BCC-C1EC-4AD4-B291-5C8C4951EC8E}"/>
              </a:ext>
            </a:extLst>
          </p:cNvPr>
          <p:cNvPicPr>
            <a:picLocks noChangeAspect="1"/>
          </p:cNvPicPr>
          <p:nvPr/>
        </p:nvPicPr>
        <p:blipFill rotWithShape="1">
          <a:blip r:embed="rId2"/>
          <a:srcRect l="-22" t="15848" r="22" b="10494"/>
          <a:stretch/>
        </p:blipFill>
        <p:spPr>
          <a:xfrm>
            <a:off x="584518" y="1599692"/>
            <a:ext cx="11018838" cy="4545076"/>
          </a:xfrm>
          <a:prstGeom prst="rect">
            <a:avLst/>
          </a:prstGeom>
          <a:noFill/>
        </p:spPr>
      </p:pic>
      <p:pic>
        <p:nvPicPr>
          <p:cNvPr id="8" name="Picture 2" descr="Timeline&#10;&#10;Description automatically generated">
            <a:extLst>
              <a:ext uri="{FF2B5EF4-FFF2-40B4-BE49-F238E27FC236}">
                <a16:creationId xmlns:a16="http://schemas.microsoft.com/office/drawing/2014/main" id="{187902BE-7D90-424B-8C96-970526CDDA26}"/>
              </a:ext>
            </a:extLst>
          </p:cNvPr>
          <p:cNvPicPr>
            <a:picLocks noChangeAspect="1"/>
          </p:cNvPicPr>
          <p:nvPr/>
        </p:nvPicPr>
        <p:blipFill rotWithShape="1">
          <a:blip r:embed="rId2"/>
          <a:srcRect l="45762" t="93929" r="-22" b="-2052"/>
          <a:stretch/>
        </p:blipFill>
        <p:spPr>
          <a:xfrm>
            <a:off x="3488786" y="6285441"/>
            <a:ext cx="5978771" cy="501278"/>
          </a:xfrm>
          <a:prstGeom prst="rect">
            <a:avLst/>
          </a:prstGeom>
          <a:noFill/>
        </p:spPr>
      </p:pic>
    </p:spTree>
    <p:extLst>
      <p:ext uri="{BB962C8B-B14F-4D97-AF65-F5344CB8AC3E}">
        <p14:creationId xmlns:p14="http://schemas.microsoft.com/office/powerpoint/2010/main" val="33860326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3F9EAD-E355-4DCE-831C-79CB5925D677}"/>
              </a:ext>
            </a:extLst>
          </p:cNvPr>
          <p:cNvSpPr>
            <a:spLocks noGrp="1"/>
          </p:cNvSpPr>
          <p:nvPr>
            <p:ph type="title"/>
          </p:nvPr>
        </p:nvSpPr>
        <p:spPr>
          <a:xfrm>
            <a:off x="588263" y="457200"/>
            <a:ext cx="11018520" cy="553998"/>
          </a:xfrm>
        </p:spPr>
        <p:txBody>
          <a:bodyPr wrap="square" anchor="t">
            <a:normAutofit/>
          </a:bodyPr>
          <a:lstStyle/>
          <a:p>
            <a:r>
              <a:rPr lang="en-US" dirty="0"/>
              <a:t>Agenda</a:t>
            </a:r>
          </a:p>
        </p:txBody>
      </p:sp>
      <p:graphicFrame>
        <p:nvGraphicFramePr>
          <p:cNvPr id="6" name="Table 4">
            <a:extLst>
              <a:ext uri="{FF2B5EF4-FFF2-40B4-BE49-F238E27FC236}">
                <a16:creationId xmlns:a16="http://schemas.microsoft.com/office/drawing/2014/main" id="{4366DAE7-7248-44E9-9558-51EA60CB8C86}"/>
              </a:ext>
            </a:extLst>
          </p:cNvPr>
          <p:cNvGraphicFramePr>
            <a:graphicFrameLocks noGrp="1"/>
          </p:cNvGraphicFramePr>
          <p:nvPr>
            <p:extLst>
              <p:ext uri="{D42A27DB-BD31-4B8C-83A1-F6EECF244321}">
                <p14:modId xmlns:p14="http://schemas.microsoft.com/office/powerpoint/2010/main" val="3898075978"/>
              </p:ext>
            </p:extLst>
          </p:nvPr>
        </p:nvGraphicFramePr>
        <p:xfrm>
          <a:off x="588263" y="1288526"/>
          <a:ext cx="9387009" cy="4858277"/>
        </p:xfrm>
        <a:graphic>
          <a:graphicData uri="http://schemas.openxmlformats.org/drawingml/2006/table">
            <a:tbl>
              <a:tblPr firstRow="1" bandRow="1">
                <a:tableStyleId>{5C22544A-7EE6-4342-B048-85BDC9FD1C3A}</a:tableStyleId>
              </a:tblPr>
              <a:tblGrid>
                <a:gridCol w="1609378">
                  <a:extLst>
                    <a:ext uri="{9D8B030D-6E8A-4147-A177-3AD203B41FA5}">
                      <a16:colId xmlns:a16="http://schemas.microsoft.com/office/drawing/2014/main" val="3319471549"/>
                    </a:ext>
                  </a:extLst>
                </a:gridCol>
                <a:gridCol w="7777631">
                  <a:extLst>
                    <a:ext uri="{9D8B030D-6E8A-4147-A177-3AD203B41FA5}">
                      <a16:colId xmlns:a16="http://schemas.microsoft.com/office/drawing/2014/main" val="4136005157"/>
                    </a:ext>
                  </a:extLst>
                </a:gridCol>
              </a:tblGrid>
              <a:tr h="498618">
                <a:tc>
                  <a:txBody>
                    <a:bodyPr/>
                    <a:lstStyle/>
                    <a:p>
                      <a:r>
                        <a:rPr lang="de-DE" dirty="0"/>
                        <a:t>DAY 1</a:t>
                      </a:r>
                    </a:p>
                  </a:txBody>
                  <a:tcPr/>
                </a:tc>
                <a:tc>
                  <a:txBody>
                    <a:bodyPr/>
                    <a:lstStyle/>
                    <a:p>
                      <a:endParaRPr lang="de-DE" dirty="0"/>
                    </a:p>
                  </a:txBody>
                  <a:tcPr/>
                </a:tc>
                <a:extLst>
                  <a:ext uri="{0D108BD9-81ED-4DB2-BD59-A6C34878D82A}">
                    <a16:rowId xmlns:a16="http://schemas.microsoft.com/office/drawing/2014/main" val="3762173376"/>
                  </a:ext>
                </a:extLst>
              </a:tr>
              <a:tr h="498618">
                <a:tc>
                  <a:txBody>
                    <a:bodyPr/>
                    <a:lstStyle/>
                    <a:p>
                      <a:pPr algn="l"/>
                      <a:r>
                        <a:rPr lang="de-DE" dirty="0"/>
                        <a:t>0900 - 0930</a:t>
                      </a:r>
                    </a:p>
                  </a:txBody>
                  <a:tcPr anchor="ctr"/>
                </a:tc>
                <a:tc>
                  <a:txBody>
                    <a:bodyPr/>
                    <a:lstStyle/>
                    <a:p>
                      <a:pPr algn="l"/>
                      <a:r>
                        <a:rPr lang="de-DE" dirty="0"/>
                        <a:t>Cloud Adoption Framework Overview</a:t>
                      </a:r>
                    </a:p>
                  </a:txBody>
                  <a:tcPr anchor="ctr"/>
                </a:tc>
                <a:extLst>
                  <a:ext uri="{0D108BD9-81ED-4DB2-BD59-A6C34878D82A}">
                    <a16:rowId xmlns:a16="http://schemas.microsoft.com/office/drawing/2014/main" val="655615246"/>
                  </a:ext>
                </a:extLst>
              </a:tr>
              <a:tr h="498618">
                <a:tc>
                  <a:txBody>
                    <a:bodyPr/>
                    <a:lstStyle/>
                    <a:p>
                      <a:pPr algn="l"/>
                      <a:r>
                        <a:rPr lang="de-DE" dirty="0"/>
                        <a:t>0930 - 1130</a:t>
                      </a:r>
                    </a:p>
                  </a:txBody>
                  <a:tcPr anchor="ctr"/>
                </a:tc>
                <a:tc>
                  <a:txBody>
                    <a:bodyPr/>
                    <a:lstStyle/>
                    <a:p>
                      <a:pPr algn="l"/>
                      <a:r>
                        <a:rPr lang="de-DE" dirty="0"/>
                        <a:t>Challenge 1 - Strategy</a:t>
                      </a:r>
                    </a:p>
                  </a:txBody>
                  <a:tcPr anchor="ctr"/>
                </a:tc>
                <a:extLst>
                  <a:ext uri="{0D108BD9-81ED-4DB2-BD59-A6C34878D82A}">
                    <a16:rowId xmlns:a16="http://schemas.microsoft.com/office/drawing/2014/main" val="2855514721"/>
                  </a:ext>
                </a:extLst>
              </a:tr>
              <a:tr h="498618">
                <a:tc>
                  <a:txBody>
                    <a:bodyPr/>
                    <a:lstStyle/>
                    <a:p>
                      <a:pPr algn="l"/>
                      <a:r>
                        <a:rPr lang="de-DE" dirty="0"/>
                        <a:t>1130 - 1140</a:t>
                      </a:r>
                    </a:p>
                  </a:txBody>
                  <a:tcPr anchor="ctr"/>
                </a:tc>
                <a:tc>
                  <a:txBody>
                    <a:bodyPr/>
                    <a:lstStyle/>
                    <a:p>
                      <a:pPr algn="l"/>
                      <a:r>
                        <a:rPr lang="de-DE" dirty="0"/>
                        <a:t>Break</a:t>
                      </a:r>
                    </a:p>
                  </a:txBody>
                  <a:tcPr anchor="ctr"/>
                </a:tc>
                <a:extLst>
                  <a:ext uri="{0D108BD9-81ED-4DB2-BD59-A6C34878D82A}">
                    <a16:rowId xmlns:a16="http://schemas.microsoft.com/office/drawing/2014/main" val="702941654"/>
                  </a:ext>
                </a:extLst>
              </a:tr>
              <a:tr h="572761">
                <a:tc>
                  <a:txBody>
                    <a:bodyPr/>
                    <a:lstStyle/>
                    <a:p>
                      <a:pPr algn="l"/>
                      <a:r>
                        <a:rPr lang="de-DE" dirty="0"/>
                        <a:t>1140 - 1300</a:t>
                      </a:r>
                    </a:p>
                  </a:txBody>
                  <a:tcPr anchor="ctr"/>
                </a:tc>
                <a:tc>
                  <a:txBody>
                    <a:bodyPr/>
                    <a:lstStyle/>
                    <a:p>
                      <a:pPr algn="l"/>
                      <a:r>
                        <a:rPr lang="de-DE" dirty="0"/>
                        <a:t>Challenge 2 - Governance</a:t>
                      </a:r>
                    </a:p>
                  </a:txBody>
                  <a:tcPr anchor="ctr"/>
                </a:tc>
                <a:extLst>
                  <a:ext uri="{0D108BD9-81ED-4DB2-BD59-A6C34878D82A}">
                    <a16:rowId xmlns:a16="http://schemas.microsoft.com/office/drawing/2014/main" val="741854825"/>
                  </a:ext>
                </a:extLst>
              </a:tr>
              <a:tr h="572761">
                <a:tc>
                  <a:txBody>
                    <a:bodyPr/>
                    <a:lstStyle/>
                    <a:p>
                      <a:pPr algn="l"/>
                      <a:r>
                        <a:rPr lang="de-DE" dirty="0"/>
                        <a:t>1300 - 1330</a:t>
                      </a:r>
                    </a:p>
                  </a:txBody>
                  <a:tcPr anchor="ctr"/>
                </a:tc>
                <a:tc>
                  <a:txBody>
                    <a:bodyPr/>
                    <a:lstStyle/>
                    <a:p>
                      <a:pPr algn="l"/>
                      <a:r>
                        <a:rPr lang="de-DE" dirty="0"/>
                        <a:t>Lunch Break</a:t>
                      </a:r>
                    </a:p>
                  </a:txBody>
                  <a:tcPr anchor="ctr"/>
                </a:tc>
                <a:extLst>
                  <a:ext uri="{0D108BD9-81ED-4DB2-BD59-A6C34878D82A}">
                    <a16:rowId xmlns:a16="http://schemas.microsoft.com/office/drawing/2014/main" val="1530762011"/>
                  </a:ext>
                </a:extLst>
              </a:tr>
              <a:tr h="572761">
                <a:tc>
                  <a:txBody>
                    <a:bodyPr/>
                    <a:lstStyle/>
                    <a:p>
                      <a:pPr algn="l"/>
                      <a:r>
                        <a:rPr lang="de-DE" dirty="0"/>
                        <a:t>1330 - 1430</a:t>
                      </a:r>
                    </a:p>
                  </a:txBody>
                  <a:tcPr anchor="ctr"/>
                </a:tc>
                <a:tc>
                  <a:txBody>
                    <a:bodyPr/>
                    <a:lstStyle/>
                    <a:p>
                      <a:pPr algn="l"/>
                      <a:r>
                        <a:rPr lang="de-DE" dirty="0"/>
                        <a:t>Challenge 3 - Plan</a:t>
                      </a:r>
                    </a:p>
                  </a:txBody>
                  <a:tcPr anchor="ctr"/>
                </a:tc>
                <a:extLst>
                  <a:ext uri="{0D108BD9-81ED-4DB2-BD59-A6C34878D82A}">
                    <a16:rowId xmlns:a16="http://schemas.microsoft.com/office/drawing/2014/main" val="2089191937"/>
                  </a:ext>
                </a:extLst>
              </a:tr>
              <a:tr h="572761">
                <a:tc>
                  <a:txBody>
                    <a:bodyPr/>
                    <a:lstStyle/>
                    <a:p>
                      <a:pPr algn="l"/>
                      <a:r>
                        <a:rPr lang="de-DE"/>
                        <a:t>1430 - 1440</a:t>
                      </a:r>
                      <a:endParaRPr lang="de-DE" dirty="0"/>
                    </a:p>
                  </a:txBody>
                  <a:tcPr anchor="ctr"/>
                </a:tc>
                <a:tc>
                  <a:txBody>
                    <a:bodyPr/>
                    <a:lstStyle/>
                    <a:p>
                      <a:pPr algn="l"/>
                      <a:r>
                        <a:rPr lang="de-DE" dirty="0"/>
                        <a:t>Break</a:t>
                      </a:r>
                    </a:p>
                  </a:txBody>
                  <a:tcPr anchor="ctr"/>
                </a:tc>
                <a:extLst>
                  <a:ext uri="{0D108BD9-81ED-4DB2-BD59-A6C34878D82A}">
                    <a16:rowId xmlns:a16="http://schemas.microsoft.com/office/drawing/2014/main" val="219615855"/>
                  </a:ext>
                </a:extLst>
              </a:tr>
              <a:tr h="572761">
                <a:tc>
                  <a:txBody>
                    <a:bodyPr/>
                    <a:lstStyle/>
                    <a:p>
                      <a:pPr algn="l"/>
                      <a:r>
                        <a:rPr lang="de-DE" dirty="0"/>
                        <a:t>1510 – 1730</a:t>
                      </a:r>
                    </a:p>
                  </a:txBody>
                  <a:tcPr anchor="ctr"/>
                </a:tc>
                <a:tc>
                  <a:txBody>
                    <a:bodyPr/>
                    <a:lstStyle/>
                    <a:p>
                      <a:pPr algn="l"/>
                      <a:r>
                        <a:rPr lang="de-DE" dirty="0"/>
                        <a:t>Challenge 4 – Present to CxO</a:t>
                      </a:r>
                    </a:p>
                  </a:txBody>
                  <a:tcPr anchor="ctr"/>
                </a:tc>
                <a:extLst>
                  <a:ext uri="{0D108BD9-81ED-4DB2-BD59-A6C34878D82A}">
                    <a16:rowId xmlns:a16="http://schemas.microsoft.com/office/drawing/2014/main" val="562930934"/>
                  </a:ext>
                </a:extLst>
              </a:tr>
            </a:tbl>
          </a:graphicData>
        </a:graphic>
      </p:graphicFrame>
    </p:spTree>
    <p:extLst>
      <p:ext uri="{BB962C8B-B14F-4D97-AF65-F5344CB8AC3E}">
        <p14:creationId xmlns:p14="http://schemas.microsoft.com/office/powerpoint/2010/main" val="11262139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07393" y="2532448"/>
            <a:ext cx="6374080" cy="1793104"/>
          </a:xfrm>
        </p:spPr>
        <p:txBody>
          <a:bodyPr/>
          <a:lstStyle/>
          <a:p>
            <a:r>
              <a:rPr lang="en-US" sz="4000" dirty="0"/>
              <a:t>Cloud Adoption Framework for Azure | Overview</a:t>
            </a:r>
          </a:p>
        </p:txBody>
      </p:sp>
      <p:pic>
        <p:nvPicPr>
          <p:cNvPr id="6" name="Graphic 5">
            <a:extLst>
              <a:ext uri="{FF2B5EF4-FFF2-40B4-BE49-F238E27FC236}">
                <a16:creationId xmlns:a16="http://schemas.microsoft.com/office/drawing/2014/main" id="{E163DABD-A014-5346-B7F9-7CD8B46EFA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
        <p:nvSpPr>
          <p:cNvPr id="3" name="Text Placeholder 2">
            <a:extLst>
              <a:ext uri="{FF2B5EF4-FFF2-40B4-BE49-F238E27FC236}">
                <a16:creationId xmlns:a16="http://schemas.microsoft.com/office/drawing/2014/main" id="{11F5D117-1259-9871-FE6F-A72BD6A5A43D}"/>
              </a:ext>
            </a:extLst>
          </p:cNvPr>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254185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633411" y="400251"/>
            <a:ext cx="8279455" cy="553998"/>
          </a:xfrm>
        </p:spPr>
        <p:txBody>
          <a:bodyPr/>
          <a:lstStyle/>
          <a:p>
            <a:r>
              <a:rPr lang="en-US">
                <a:solidFill>
                  <a:schemeClr val="tx1"/>
                </a:solidFill>
              </a:rPr>
              <a:t>Achieve</a:t>
            </a:r>
            <a:r>
              <a:rPr lang="en-US">
                <a:solidFill>
                  <a:schemeClr val="bg1"/>
                </a:solidFill>
              </a:rPr>
              <a:t> </a:t>
            </a:r>
            <a:r>
              <a:rPr lang="en-US">
                <a:solidFill>
                  <a:schemeClr val="tx1"/>
                </a:solidFill>
              </a:rPr>
              <a:t>balance. Deliver modernization</a:t>
            </a:r>
            <a:r>
              <a:rPr lang="en-US">
                <a:solidFill>
                  <a:schemeClr val="bg1"/>
                </a:solidFill>
              </a:rPr>
              <a:t>. Deli</a:t>
            </a:r>
            <a:endParaRPr lang="en-US"/>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875495" y="2381637"/>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486879" y="2381637"/>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19050">
              <a:solidFill>
                <a:srgbClr val="4BE8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4BE8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237151"/>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26431"/>
              <a:ext cx="5269360" cy="5399630"/>
              <a:chOff x="6343470" y="526431"/>
              <a:chExt cx="5269360" cy="5399630"/>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526431"/>
                <a:ext cx="5269360" cy="5399630"/>
                <a:chOff x="6343470" y="526431"/>
                <a:chExt cx="5269360" cy="539963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497452"/>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708292"/>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898857"/>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955528"/>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429459"/>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387316"/>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263926"/>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979310"/>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 name="Group 73" descr="scale">
            <a:extLst>
              <a:ext uri="{FF2B5EF4-FFF2-40B4-BE49-F238E27FC236}">
                <a16:creationId xmlns:a16="http://schemas.microsoft.com/office/drawing/2014/main" id="{9FC37950-D87C-4AD4-875D-64D9EC49D186}"/>
              </a:ext>
            </a:extLst>
          </p:cNvPr>
          <p:cNvGrpSpPr/>
          <p:nvPr/>
        </p:nvGrpSpPr>
        <p:grpSpPr>
          <a:xfrm>
            <a:off x="7379983" y="3571346"/>
            <a:ext cx="2651030" cy="890588"/>
            <a:chOff x="7211284" y="3486250"/>
            <a:chExt cx="2651030" cy="890588"/>
          </a:xfrm>
        </p:grpSpPr>
        <p:cxnSp>
          <p:nvCxnSpPr>
            <p:cNvPr id="75" name="Straight Connector 74">
              <a:extLst>
                <a:ext uri="{FF2B5EF4-FFF2-40B4-BE49-F238E27FC236}">
                  <a16:creationId xmlns:a16="http://schemas.microsoft.com/office/drawing/2014/main" id="{9038FECB-D80E-4AAE-9392-ADE870449ACE}"/>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C4F785-C0D3-450E-8A73-4F3F0858EC2C}"/>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D904D-214D-4597-9818-156FC519902B}"/>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0E19EBAE-327B-4103-9136-E905284BD93A}"/>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5DECCAF5-78C6-414D-81E5-91511AF55E45}"/>
              </a:ext>
            </a:extLst>
          </p:cNvPr>
          <p:cNvSpPr txBox="1"/>
          <p:nvPr/>
        </p:nvSpPr>
        <p:spPr>
          <a:xfrm>
            <a:off x="6158629" y="2495057"/>
            <a:ext cx="1250563" cy="627923"/>
          </a:xfrm>
          <a:prstGeom prst="rect">
            <a:avLst/>
          </a:prstGeom>
          <a:noFill/>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4BE8FF"/>
                </a:solidFill>
                <a:effectLst/>
                <a:uLnTx/>
                <a:uFillTx/>
                <a:latin typeface="Segoe UI"/>
                <a:ea typeface="+mn-ea"/>
                <a:cs typeface="+mn-cs"/>
              </a:rPr>
              <a:t>Control &amp; Stability</a:t>
            </a:r>
          </a:p>
        </p:txBody>
      </p:sp>
      <p:sp>
        <p:nvSpPr>
          <p:cNvPr id="81" name="TextBox 80">
            <a:extLst>
              <a:ext uri="{FF2B5EF4-FFF2-40B4-BE49-F238E27FC236}">
                <a16:creationId xmlns:a16="http://schemas.microsoft.com/office/drawing/2014/main" id="{012846D8-60BA-4650-BA5D-CB85CAF33DAE}"/>
              </a:ext>
            </a:extLst>
          </p:cNvPr>
          <p:cNvSpPr txBox="1"/>
          <p:nvPr/>
        </p:nvSpPr>
        <p:spPr>
          <a:xfrm>
            <a:off x="10095059" y="2506628"/>
            <a:ext cx="1150170" cy="627864"/>
          </a:xfrm>
          <a:prstGeom prst="rect">
            <a:avLst/>
          </a:prstGeom>
          <a:noFill/>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0078D4"/>
                </a:solidFill>
                <a:effectLst/>
                <a:uLnTx/>
                <a:uFillTx/>
                <a:latin typeface="Segoe UI"/>
                <a:ea typeface="+mn-ea"/>
                <a:cs typeface="+mn-cs"/>
              </a:rPr>
              <a:t>Speed &amp; </a:t>
            </a:r>
          </a:p>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0078D4"/>
                </a:solidFill>
                <a:effectLst/>
                <a:uLnTx/>
                <a:uFillTx/>
                <a:latin typeface="Segoe UI"/>
                <a:ea typeface="+mn-ea"/>
                <a:cs typeface="+mn-cs"/>
              </a:rPr>
              <a:t>Results</a:t>
            </a:r>
          </a:p>
        </p:txBody>
      </p:sp>
      <p:sp>
        <p:nvSpPr>
          <p:cNvPr id="3" name="TextBox 2">
            <a:extLst>
              <a:ext uri="{FF2B5EF4-FFF2-40B4-BE49-F238E27FC236}">
                <a16:creationId xmlns:a16="http://schemas.microsoft.com/office/drawing/2014/main" id="{3D699A28-6334-4D3A-99A1-6EB9F3944AF3}"/>
              </a:ext>
            </a:extLst>
          </p:cNvPr>
          <p:cNvSpPr txBox="1"/>
          <p:nvPr/>
        </p:nvSpPr>
        <p:spPr>
          <a:xfrm>
            <a:off x="1005980" y="5659372"/>
            <a:ext cx="9348878" cy="94405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Align</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—business, people and technology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Achieve</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—business goals with actionable, efficient, and comprehensive guidance.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Deliver</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—fast results with control and stability.</a:t>
            </a:r>
          </a:p>
        </p:txBody>
      </p:sp>
    </p:spTree>
    <p:extLst>
      <p:ext uri="{BB962C8B-B14F-4D97-AF65-F5344CB8AC3E}">
        <p14:creationId xmlns:p14="http://schemas.microsoft.com/office/powerpoint/2010/main" val="24585587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91F6-9BD7-4E48-96A8-AE8402475C9C}"/>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de-DE" dirty="0"/>
              <a:t>Cloud </a:t>
            </a:r>
            <a:r>
              <a:rPr lang="de-DE" dirty="0" err="1"/>
              <a:t>adoption</a:t>
            </a:r>
            <a:r>
              <a:rPr lang="de-DE" dirty="0"/>
              <a:t> </a:t>
            </a:r>
            <a:r>
              <a:rPr lang="de-DE" dirty="0" err="1"/>
              <a:t>is</a:t>
            </a:r>
            <a:r>
              <a:rPr lang="de-DE" dirty="0"/>
              <a:t> </a:t>
            </a:r>
            <a:r>
              <a:rPr lang="de-DE" dirty="0" err="1"/>
              <a:t>more</a:t>
            </a:r>
            <a:r>
              <a:rPr lang="de-DE" dirty="0"/>
              <a:t> </a:t>
            </a:r>
            <a:r>
              <a:rPr lang="de-DE" dirty="0" err="1"/>
              <a:t>than</a:t>
            </a:r>
            <a:r>
              <a:rPr lang="de-DE" dirty="0"/>
              <a:t> just </a:t>
            </a:r>
            <a:r>
              <a:rPr lang="de-DE" dirty="0" err="1"/>
              <a:t>technologie</a:t>
            </a:r>
            <a:endParaRPr lang="de-DE" dirty="0"/>
          </a:p>
        </p:txBody>
      </p:sp>
      <p:sp>
        <p:nvSpPr>
          <p:cNvPr id="3" name="Rectangle 2">
            <a:extLst>
              <a:ext uri="{FF2B5EF4-FFF2-40B4-BE49-F238E27FC236}">
                <a16:creationId xmlns:a16="http://schemas.microsoft.com/office/drawing/2014/main" id="{60359254-C115-4F45-82FD-6F84E2BED490}"/>
              </a:ext>
              <a:ext uri="{C183D7F6-B498-43B3-948B-1728B52AA6E4}">
                <adec:decorative xmlns:adec="http://schemas.microsoft.com/office/drawing/2017/decorative" val="1"/>
              </a:ext>
            </a:extLst>
          </p:cNvPr>
          <p:cNvSpPr/>
          <p:nvPr/>
        </p:nvSpPr>
        <p:spPr bwMode="auto">
          <a:xfrm>
            <a:off x="0" y="0"/>
            <a:ext cx="6094413" cy="6858000"/>
          </a:xfrm>
          <a:prstGeom prst="rect">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Title 1">
            <a:extLst>
              <a:ext uri="{FF2B5EF4-FFF2-40B4-BE49-F238E27FC236}">
                <a16:creationId xmlns:a16="http://schemas.microsoft.com/office/drawing/2014/main" id="{F86FBA53-C5FB-46DA-AD24-312BD2F7686D}"/>
              </a:ext>
            </a:extLst>
          </p:cNvPr>
          <p:cNvSpPr txBox="1">
            <a:spLocks/>
          </p:cNvSpPr>
          <p:nvPr/>
        </p:nvSpPr>
        <p:spPr>
          <a:xfrm>
            <a:off x="960244" y="2197893"/>
            <a:ext cx="4685887" cy="2462213"/>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FFFFFF"/>
                    </a:gs>
                    <a:gs pos="100000">
                      <a:srgbClr val="FFFFFF"/>
                    </a:gs>
                  </a:gsLst>
                  <a:lin ang="0" scaled="0"/>
                </a:gradFill>
                <a:effectLst/>
                <a:uLnTx/>
                <a:uFillTx/>
                <a:latin typeface="Segoe UI Semibold"/>
                <a:ea typeface="+mn-ea"/>
                <a:cs typeface="Segoe UI" pitchFamily="34" charset="0"/>
              </a:rPr>
              <a:t>… but change is difficult.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FFFFFF"/>
                    </a:gs>
                    <a:gs pos="100000">
                      <a:srgbClr val="FFFFFF"/>
                    </a:gs>
                  </a:gsLst>
                  <a:lin ang="0" scaled="0"/>
                </a:gradFill>
                <a:effectLst/>
                <a:uLnTx/>
                <a:uFillTx/>
                <a:latin typeface="Segoe UI Semibold"/>
                <a:ea typeface="+mn-ea"/>
                <a:cs typeface="Segoe UI" pitchFamily="34" charset="0"/>
              </a:rPr>
              <a:t>We understand that.</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FFFFFF"/>
                    </a:gs>
                    <a:gs pos="100000">
                      <a:srgbClr val="FFFFFF"/>
                    </a:gs>
                  </a:gsLst>
                  <a:lin ang="0" scaled="0"/>
                </a:gradFill>
                <a:effectLst/>
                <a:uLnTx/>
                <a:uFillTx/>
                <a:latin typeface="Segoe UI Semibold"/>
                <a:ea typeface="+mn-ea"/>
                <a:cs typeface="Segoe UI" pitchFamily="34" charset="0"/>
              </a:rPr>
              <a:t>Change impacts your people, your culture, and feels risky.</a:t>
            </a:r>
          </a:p>
        </p:txBody>
      </p:sp>
      <p:sp>
        <p:nvSpPr>
          <p:cNvPr id="17" name="Rectangle 16">
            <a:extLst>
              <a:ext uri="{FF2B5EF4-FFF2-40B4-BE49-F238E27FC236}">
                <a16:creationId xmlns:a16="http://schemas.microsoft.com/office/drawing/2014/main" id="{487576C6-AC22-4063-934F-7AAA7B8ED1A6}"/>
              </a:ext>
            </a:extLst>
          </p:cNvPr>
          <p:cNvSpPr/>
          <p:nvPr/>
        </p:nvSpPr>
        <p:spPr>
          <a:xfrm>
            <a:off x="6933357" y="1603721"/>
            <a:ext cx="4845050" cy="369332"/>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Change requires radical thinking.</a:t>
            </a:r>
          </a:p>
        </p:txBody>
      </p:sp>
      <p:sp>
        <p:nvSpPr>
          <p:cNvPr id="18" name="Rectangle 17">
            <a:extLst>
              <a:ext uri="{FF2B5EF4-FFF2-40B4-BE49-F238E27FC236}">
                <a16:creationId xmlns:a16="http://schemas.microsoft.com/office/drawing/2014/main" id="{3E471ACF-60D8-43A4-99C0-0E011BDB2701}"/>
              </a:ext>
            </a:extLst>
          </p:cNvPr>
          <p:cNvSpPr/>
          <p:nvPr/>
        </p:nvSpPr>
        <p:spPr>
          <a:xfrm>
            <a:off x="6933357" y="2799181"/>
            <a:ext cx="4421579" cy="73866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It requires leaders to adapt, </a:t>
            </a:r>
            <a:b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take risks, and learn quickly.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76AC187C-5FBD-4A5D-A39B-1CCF29A442FC}"/>
              </a:ext>
            </a:extLst>
          </p:cNvPr>
          <p:cNvSpPr/>
          <p:nvPr/>
        </p:nvSpPr>
        <p:spPr>
          <a:xfrm>
            <a:off x="6933357" y="4437839"/>
            <a:ext cx="4298399" cy="1107996"/>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Change requires a culture shift</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within your organization,</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and starts with you.</a:t>
            </a:r>
          </a:p>
        </p:txBody>
      </p:sp>
      <p:grpSp>
        <p:nvGrpSpPr>
          <p:cNvPr id="7" name="Group 6">
            <a:extLst>
              <a:ext uri="{FF2B5EF4-FFF2-40B4-BE49-F238E27FC236}">
                <a16:creationId xmlns:a16="http://schemas.microsoft.com/office/drawing/2014/main" id="{9E4BC7FD-523F-4D7C-B6EE-8265CCED73D6}"/>
              </a:ext>
              <a:ext uri="{C183D7F6-B498-43B3-948B-1728B52AA6E4}">
                <adec:decorative xmlns:adec="http://schemas.microsoft.com/office/drawing/2017/decorative" val="1"/>
              </a:ext>
            </a:extLst>
          </p:cNvPr>
          <p:cNvGrpSpPr/>
          <p:nvPr/>
        </p:nvGrpSpPr>
        <p:grpSpPr>
          <a:xfrm>
            <a:off x="6933358" y="2458527"/>
            <a:ext cx="4421580" cy="1564793"/>
            <a:chOff x="6657684" y="2766021"/>
            <a:chExt cx="4629150" cy="1564793"/>
          </a:xfrm>
        </p:grpSpPr>
        <p:cxnSp>
          <p:nvCxnSpPr>
            <p:cNvPr id="20" name="Straight Connector 19">
              <a:extLst>
                <a:ext uri="{FF2B5EF4-FFF2-40B4-BE49-F238E27FC236}">
                  <a16:creationId xmlns:a16="http://schemas.microsoft.com/office/drawing/2014/main" id="{741BDCA8-0ED5-4EA1-BB0C-0AB7B19BDEC2}"/>
                </a:ext>
              </a:extLst>
            </p:cNvPr>
            <p:cNvCxnSpPr>
              <a:cxnSpLocks/>
            </p:cNvCxnSpPr>
            <p:nvPr/>
          </p:nvCxnSpPr>
          <p:spPr>
            <a:xfrm>
              <a:off x="6657684" y="2766021"/>
              <a:ext cx="4629150" cy="0"/>
            </a:xfrm>
            <a:prstGeom prst="line">
              <a:avLst/>
            </a:prstGeom>
            <a:ln w="25400">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8220A68-17FB-498E-842C-8244D805C75C}"/>
                </a:ext>
              </a:extLst>
            </p:cNvPr>
            <p:cNvCxnSpPr>
              <a:cxnSpLocks/>
            </p:cNvCxnSpPr>
            <p:nvPr/>
          </p:nvCxnSpPr>
          <p:spPr>
            <a:xfrm>
              <a:off x="6657684" y="4330814"/>
              <a:ext cx="4629150" cy="0"/>
            </a:xfrm>
            <a:prstGeom prst="line">
              <a:avLst/>
            </a:prstGeom>
            <a:ln w="25400">
              <a:headEnd type="none" w="lg" len="med"/>
              <a:tailEnd type="none" w="lg" len="med"/>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723497730"/>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 uri="{C183D7F6-B498-43B3-948B-1728B52AA6E4}">
                <adec:decorative xmlns:adec="http://schemas.microsoft.com/office/drawing/2017/decorative" val="1"/>
              </a:ext>
            </a:extLst>
          </p:cNvPr>
          <p:cNvSpPr/>
          <p:nvPr/>
        </p:nvSpPr>
        <p:spPr>
          <a:xfrm>
            <a:off x="0" y="-22758"/>
            <a:ext cx="6330675" cy="6880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9D0533C8-6094-474F-93CD-5AF7A8640BE1}"/>
              </a:ext>
              <a:ext uri="{C183D7F6-B498-43B3-948B-1728B52AA6E4}">
                <adec:decorative xmlns:adec="http://schemas.microsoft.com/office/drawing/2017/decorative" val="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82672" y="2182375"/>
            <a:ext cx="4974013" cy="175432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a:noFill/>
                </a:ln>
                <a:solidFill>
                  <a:srgbClr val="50E6FF"/>
                </a:solidFill>
                <a:effectLst/>
                <a:uLnTx/>
                <a:uFillTx/>
                <a:latin typeface="Segoe UI Semibold"/>
                <a:ea typeface="+mn-ea"/>
                <a:cs typeface="+mn-cs"/>
              </a:rPr>
              <a:t>An iterative process that supports your business … as it evolves</a:t>
            </a:r>
          </a:p>
        </p:txBody>
      </p:sp>
      <p:grpSp>
        <p:nvGrpSpPr>
          <p:cNvPr id="177" name="Group 176" descr="Picture of the CAF modules">
            <a:extLst>
              <a:ext uri="{FF2B5EF4-FFF2-40B4-BE49-F238E27FC236}">
                <a16:creationId xmlns:a16="http://schemas.microsoft.com/office/drawing/2014/main" id="{10B8E034-F23B-4547-A5C7-6F7707734148}"/>
              </a:ext>
            </a:extLst>
          </p:cNvPr>
          <p:cNvGrpSpPr/>
          <p:nvPr/>
        </p:nvGrpSpPr>
        <p:grpSpPr>
          <a:xfrm>
            <a:off x="6591183" y="1114458"/>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4472C4"/>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
        <p:nvSpPr>
          <p:cNvPr id="2" name="Title 1">
            <a:extLst>
              <a:ext uri="{FF2B5EF4-FFF2-40B4-BE49-F238E27FC236}">
                <a16:creationId xmlns:a16="http://schemas.microsoft.com/office/drawing/2014/main" id="{72732AEE-EDED-469F-B3A5-51500B676DD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de-DE" dirty="0"/>
              <a:t>CAF </a:t>
            </a:r>
            <a:r>
              <a:rPr lang="de-DE" dirty="0" err="1"/>
              <a:t>as</a:t>
            </a:r>
            <a:r>
              <a:rPr lang="de-DE" dirty="0"/>
              <a:t> a iterative </a:t>
            </a:r>
            <a:r>
              <a:rPr lang="de-DE" dirty="0" err="1"/>
              <a:t>process</a:t>
            </a:r>
            <a:r>
              <a:rPr lang="de-DE" dirty="0"/>
              <a:t>	</a:t>
            </a:r>
          </a:p>
        </p:txBody>
      </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268D2688-6A55-4F29-9BA4-0A1F223800DD}"/>
              </a:ext>
            </a:extLst>
          </p:cNvPr>
          <p:cNvSpPr txBox="1">
            <a:spLocks noGrp="1"/>
          </p:cNvSpPr>
          <p:nvPr>
            <p:ph type="title" idx="4294967295"/>
          </p:nvPr>
        </p:nvSpPr>
        <p:spPr>
          <a:xfrm>
            <a:off x="574376" y="366843"/>
            <a:ext cx="9948488"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dirty="0">
                <a:ln>
                  <a:noFill/>
                </a:ln>
                <a:solidFill>
                  <a:srgbClr val="FFFFFF"/>
                </a:solidFill>
                <a:effectLst/>
                <a:uLnTx/>
                <a:uFillTx/>
                <a:latin typeface="Segoe UI Semibold"/>
                <a:ea typeface="+mn-ea"/>
                <a:cs typeface="+mn-cs"/>
              </a:rPr>
              <a:t>Microsoft Cloud Adoption Framework for 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Proven guidance to accelerate your cloud adoption journey</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4984" y="2579808"/>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mn-lt"/>
                <a:cs typeface="Segoe UI Semibold"/>
              </a:rPr>
              <a:t>Define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Black"/>
                <a:cs typeface="Calibri" panose="020F0502020204030204"/>
              </a:rPr>
              <a:t>Define business justification and expected outcomes </a:t>
            </a:r>
            <a:endParaRPr kumimoji="0" lang="en-US" sz="1600" b="0" i="0" u="none" strike="noStrike" kern="1200" cap="none" spc="0" normalizeH="0" baseline="0" noProof="0">
              <a:ln>
                <a:noFill/>
              </a:ln>
              <a:solidFill>
                <a:srgbClr val="FFFFFF"/>
              </a:solidFill>
              <a:effectLst/>
              <a:uLnTx/>
              <a:uFillTx/>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123" y="2579808"/>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Align actionable cloud adoption plan to business outcomes</a:t>
            </a:r>
            <a:endParaRPr kumimoji="0" lang="en-US" sz="1600" b="0" i="0" u="none" strike="noStrike" kern="1200" cap="none" spc="0" normalizeH="0" baseline="0" noProof="0">
              <a:ln>
                <a:noFill/>
              </a:ln>
              <a:solidFill>
                <a:srgbClr val="FFFFFF"/>
              </a:solidFill>
              <a:effectLst/>
              <a:uLnTx/>
              <a:uFillTx/>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60" y="257980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Ready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Prepare people, process and environment for change</a:t>
            </a:r>
            <a:endParaRPr kumimoji="0" lang="en-US" sz="1600" b="0" i="0" u="none" strike="noStrike" kern="1200" cap="none" spc="0" normalizeH="0" baseline="0" noProof="0">
              <a:ln>
                <a:noFill/>
              </a:ln>
              <a:solidFill>
                <a:srgbClr val="FFFFFF"/>
              </a:solidFill>
              <a:effectLst/>
              <a:uLnTx/>
              <a:uFillTx/>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399" y="2579808"/>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pitchFamily="34" charset="0"/>
              </a:rPr>
              <a:t>Migrate</a:t>
            </a: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 or </a:t>
            </a:r>
            <a:r>
              <a:rPr kumimoji="0" lang="en-US" sz="1600" b="1" i="0" u="none" strike="noStrike" kern="1200" cap="none" spc="0" normalizeH="0" baseline="0" noProof="0">
                <a:ln>
                  <a:noFill/>
                </a:ln>
                <a:solidFill>
                  <a:srgbClr val="FFFFFF"/>
                </a:solidFill>
                <a:effectLst/>
                <a:uLnTx/>
                <a:uFillTx/>
                <a:latin typeface="Segoe UI"/>
                <a:ea typeface="+mn-ea"/>
                <a:cs typeface="Segoe UI" pitchFamily="34" charset="0"/>
              </a:rPr>
              <a:t>Innovate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Implement desired changes across IT and business processes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192" y="4952680"/>
            <a:ext cx="2400824"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Govern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Comply, control and secure</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gradFill>
                <a:gsLst>
                  <a:gs pos="0">
                    <a:srgbClr val="50E6FF"/>
                  </a:gs>
                  <a:gs pos="100000">
                    <a:srgbClr val="50E6FF"/>
                  </a:gs>
                </a:gsLst>
                <a:lin ang="5400000" scaled="1"/>
              </a:gra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330" y="4952680"/>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Manage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 uri="{C183D7F6-B498-43B3-948B-1728B52AA6E4}">
                <adec:decorative xmlns:adec="http://schemas.microsoft.com/office/drawing/2017/decorative" val="1"/>
              </a:ext>
            </a:extLst>
          </p:cNvPr>
          <p:cNvCxnSpPr>
            <a:cxnSpLocks/>
          </p:cNvCxnSpPr>
          <p:nvPr/>
        </p:nvCxnSpPr>
        <p:spPr>
          <a:xfrm>
            <a:off x="2608788" y="2894238"/>
            <a:ext cx="64258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 uri="{C183D7F6-B498-43B3-948B-1728B52AA6E4}">
                <adec:decorative xmlns:adec="http://schemas.microsoft.com/office/drawing/2017/decorative" val="1"/>
              </a:ext>
            </a:extLst>
          </p:cNvPr>
          <p:cNvSpPr/>
          <p:nvPr/>
        </p:nvSpPr>
        <p:spPr bwMode="auto">
          <a:xfrm rot="8100000">
            <a:off x="3121536"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 uri="{C183D7F6-B498-43B3-948B-1728B52AA6E4}">
                <adec:decorative xmlns:adec="http://schemas.microsoft.com/office/drawing/2017/decorative" val="1"/>
              </a:ext>
            </a:extLst>
          </p:cNvPr>
          <p:cNvCxnSpPr>
            <a:cxnSpLocks/>
          </p:cNvCxnSpPr>
          <p:nvPr/>
        </p:nvCxnSpPr>
        <p:spPr>
          <a:xfrm>
            <a:off x="4096034" y="2894238"/>
            <a:ext cx="191720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 uri="{C183D7F6-B498-43B3-948B-1728B52AA6E4}">
                <adec:decorative xmlns:adec="http://schemas.microsoft.com/office/drawing/2017/decorative" val="1"/>
              </a:ext>
            </a:extLst>
          </p:cNvPr>
          <p:cNvSpPr/>
          <p:nvPr/>
        </p:nvSpPr>
        <p:spPr bwMode="auto">
          <a:xfrm rot="8100000">
            <a:off x="5883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 uri="{C183D7F6-B498-43B3-948B-1728B52AA6E4}">
                <adec:decorative xmlns:adec="http://schemas.microsoft.com/office/drawing/2017/decorative" val="1"/>
              </a:ext>
            </a:extLst>
          </p:cNvPr>
          <p:cNvCxnSpPr>
            <a:cxnSpLocks/>
          </p:cNvCxnSpPr>
          <p:nvPr/>
        </p:nvCxnSpPr>
        <p:spPr>
          <a:xfrm>
            <a:off x="7050270" y="2894238"/>
            <a:ext cx="1821964"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 uri="{C183D7F6-B498-43B3-948B-1728B52AA6E4}">
                <adec:decorative xmlns:adec="http://schemas.microsoft.com/office/drawing/2017/decorative" val="1"/>
              </a:ext>
            </a:extLst>
          </p:cNvPr>
          <p:cNvSpPr/>
          <p:nvPr/>
        </p:nvSpPr>
        <p:spPr bwMode="auto">
          <a:xfrm rot="8100000">
            <a:off x="8742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 uri="{C183D7F6-B498-43B3-948B-1728B52AA6E4}">
                <adec:decorative xmlns:adec="http://schemas.microsoft.com/office/drawing/2017/decorative" val="1"/>
              </a:ext>
            </a:extLst>
          </p:cNvPr>
          <p:cNvGrpSpPr/>
          <p:nvPr/>
        </p:nvGrpSpPr>
        <p:grpSpPr>
          <a:xfrm>
            <a:off x="8695957" y="5203081"/>
            <a:ext cx="1993389" cy="117720"/>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 uri="{C183D7F6-B498-43B3-948B-1728B52AA6E4}">
                <adec:decorative xmlns:adec="http://schemas.microsoft.com/office/drawing/2017/decorative" val="1"/>
              </a:ext>
            </a:extLst>
          </p:cNvPr>
          <p:cNvGrpSpPr/>
          <p:nvPr/>
        </p:nvGrpSpPr>
        <p:grpSpPr>
          <a:xfrm flipH="1">
            <a:off x="3410331" y="5203081"/>
            <a:ext cx="1295216" cy="117720"/>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 uri="{C183D7F6-B498-43B3-948B-1728B52AA6E4}">
                <adec:decorative xmlns:adec="http://schemas.microsoft.com/office/drawing/2017/decorative" val="1"/>
              </a:ext>
            </a:extLst>
          </p:cNvPr>
          <p:cNvCxnSpPr>
            <a:cxnSpLocks/>
          </p:cNvCxnSpPr>
          <p:nvPr/>
        </p:nvCxnSpPr>
        <p:spPr>
          <a:xfrm>
            <a:off x="5800767" y="5261940"/>
            <a:ext cx="166663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320536" y="2077606"/>
            <a:ext cx="453181" cy="45161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916" y="2117398"/>
            <a:ext cx="371516" cy="371771"/>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510" y="4605399"/>
            <a:ext cx="344984" cy="351541"/>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962" y="4614355"/>
            <a:ext cx="333636" cy="333629"/>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6" name="TextBox 95">
            <a:extLst>
              <a:ext uri="{FF2B5EF4-FFF2-40B4-BE49-F238E27FC236}">
                <a16:creationId xmlns:a16="http://schemas.microsoft.com/office/drawing/2014/main" id="{743437B7-E377-439C-88C2-1C9562742C8D}"/>
              </a:ext>
            </a:extLst>
          </p:cNvPr>
          <p:cNvSpPr txBox="1"/>
          <p:nvPr/>
        </p:nvSpPr>
        <p:spPr>
          <a:xfrm>
            <a:off x="414172" y="6121825"/>
            <a:ext cx="37841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https://aka.ms/adopt/overview</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0E34BC4E-7565-46F8-8F9B-C935FF874F85}"/>
              </a:ext>
              <a:ext uri="{C183D7F6-B498-43B3-948B-1728B52AA6E4}">
                <adec:decorative xmlns:adec="http://schemas.microsoft.com/office/drawing/2017/decorative" val="1"/>
              </a:ext>
            </a:extLst>
          </p:cNvPr>
          <p:cNvGrpSpPr/>
          <p:nvPr/>
        </p:nvGrpSpPr>
        <p:grpSpPr>
          <a:xfrm>
            <a:off x="1199980" y="2169996"/>
            <a:ext cx="463709" cy="325216"/>
            <a:chOff x="14373741" y="5761210"/>
            <a:chExt cx="463775" cy="325266"/>
          </a:xfrm>
        </p:grpSpPr>
        <p:sp>
          <p:nvSpPr>
            <p:cNvPr id="118" name="Rectangle 932">
              <a:extLst>
                <a:ext uri="{FF2B5EF4-FFF2-40B4-BE49-F238E27FC236}">
                  <a16:creationId xmlns:a16="http://schemas.microsoft.com/office/drawing/2014/main" id="{2C613C81-5C60-4D54-ABF6-FE2D8B52E7BF}"/>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933">
              <a:extLst>
                <a:ext uri="{FF2B5EF4-FFF2-40B4-BE49-F238E27FC236}">
                  <a16:creationId xmlns:a16="http://schemas.microsoft.com/office/drawing/2014/main" id="{8D93D514-7E93-40BA-9763-621A2DB18301}"/>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934">
              <a:extLst>
                <a:ext uri="{FF2B5EF4-FFF2-40B4-BE49-F238E27FC236}">
                  <a16:creationId xmlns:a16="http://schemas.microsoft.com/office/drawing/2014/main" id="{87550FB0-A6D9-4B4D-949E-6213C85F59F4}"/>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935">
              <a:extLst>
                <a:ext uri="{FF2B5EF4-FFF2-40B4-BE49-F238E27FC236}">
                  <a16:creationId xmlns:a16="http://schemas.microsoft.com/office/drawing/2014/main" id="{CCCE73CE-E9BC-4015-9FDD-B60B610DF32E}"/>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936">
              <a:extLst>
                <a:ext uri="{FF2B5EF4-FFF2-40B4-BE49-F238E27FC236}">
                  <a16:creationId xmlns:a16="http://schemas.microsoft.com/office/drawing/2014/main" id="{0B44BB40-004B-4C69-BA93-D3BF1D33A014}"/>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B190BFD5-23F2-40F7-A3B6-64F43B761A30}"/>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1EE01E13-0DC1-4686-A570-72CEDAFB674F}"/>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DCDCF31B-37EE-435D-A150-9E695F887152}"/>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5" name="Oval 940">
              <a:extLst>
                <a:ext uri="{FF2B5EF4-FFF2-40B4-BE49-F238E27FC236}">
                  <a16:creationId xmlns:a16="http://schemas.microsoft.com/office/drawing/2014/main" id="{FC282799-5DCC-4068-9D12-D5909C9E379E}"/>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3" name="Oval 941">
              <a:extLst>
                <a:ext uri="{FF2B5EF4-FFF2-40B4-BE49-F238E27FC236}">
                  <a16:creationId xmlns:a16="http://schemas.microsoft.com/office/drawing/2014/main" id="{72A9D253-08CF-4D67-A15B-AB5B6F32025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4" name="Oval 942">
              <a:extLst>
                <a:ext uri="{FF2B5EF4-FFF2-40B4-BE49-F238E27FC236}">
                  <a16:creationId xmlns:a16="http://schemas.microsoft.com/office/drawing/2014/main" id="{7E9C485C-2CE4-4506-8E9A-F9A406EDEF08}"/>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943">
              <a:extLst>
                <a:ext uri="{FF2B5EF4-FFF2-40B4-BE49-F238E27FC236}">
                  <a16:creationId xmlns:a16="http://schemas.microsoft.com/office/drawing/2014/main" id="{1A5FF594-2889-43E0-93E6-6734EC5DB7C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944" descr="component solutions">
              <a:extLst>
                <a:ext uri="{FF2B5EF4-FFF2-40B4-BE49-F238E27FC236}">
                  <a16:creationId xmlns:a16="http://schemas.microsoft.com/office/drawing/2014/main" id="{A168E3E4-7CB6-4B1F-A1D1-7C0E429C3F1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45">
              <a:extLst>
                <a:ext uri="{FF2B5EF4-FFF2-40B4-BE49-F238E27FC236}">
                  <a16:creationId xmlns:a16="http://schemas.microsoft.com/office/drawing/2014/main" id="{B26BB538-A042-4BB9-8321-8E2130D9D234}"/>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6">
              <a:extLst>
                <a:ext uri="{FF2B5EF4-FFF2-40B4-BE49-F238E27FC236}">
                  <a16:creationId xmlns:a16="http://schemas.microsoft.com/office/drawing/2014/main" id="{F85B1218-E581-42BF-9323-55EE5BD9D22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47">
              <a:extLst>
                <a:ext uri="{FF2B5EF4-FFF2-40B4-BE49-F238E27FC236}">
                  <a16:creationId xmlns:a16="http://schemas.microsoft.com/office/drawing/2014/main" id="{9415763E-FE73-41A6-9302-CC570E2E7AF2}"/>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0" name="Group 189" descr="file, paper, sheet">
            <a:extLst>
              <a:ext uri="{FF2B5EF4-FFF2-40B4-BE49-F238E27FC236}">
                <a16:creationId xmlns:a16="http://schemas.microsoft.com/office/drawing/2014/main" id="{0AB783BB-484D-46E4-BB56-E9EBCAE619D1}"/>
              </a:ext>
            </a:extLst>
          </p:cNvPr>
          <p:cNvGrpSpPr/>
          <p:nvPr/>
        </p:nvGrpSpPr>
        <p:grpSpPr>
          <a:xfrm>
            <a:off x="3568333" y="2121705"/>
            <a:ext cx="297717" cy="369003"/>
            <a:chOff x="8018464" y="4649789"/>
            <a:chExt cx="225425" cy="279400"/>
          </a:xfrm>
        </p:grpSpPr>
        <p:sp>
          <p:nvSpPr>
            <p:cNvPr id="191" name="Freeform 88">
              <a:extLst>
                <a:ext uri="{FF2B5EF4-FFF2-40B4-BE49-F238E27FC236}">
                  <a16:creationId xmlns:a16="http://schemas.microsoft.com/office/drawing/2014/main" id="{4720BC2F-12CF-4867-8654-F98FA8F98C09}"/>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89">
              <a:extLst>
                <a:ext uri="{FF2B5EF4-FFF2-40B4-BE49-F238E27FC236}">
                  <a16:creationId xmlns:a16="http://schemas.microsoft.com/office/drawing/2014/main" id="{15BCDDCF-DB6F-4598-882D-412C79E38C71}"/>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Line 90">
              <a:extLst>
                <a:ext uri="{FF2B5EF4-FFF2-40B4-BE49-F238E27FC236}">
                  <a16:creationId xmlns:a16="http://schemas.microsoft.com/office/drawing/2014/main" id="{2B2C64FC-8939-4CF1-82AA-3471D3425805}"/>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Line 91">
              <a:extLst>
                <a:ext uri="{FF2B5EF4-FFF2-40B4-BE49-F238E27FC236}">
                  <a16:creationId xmlns:a16="http://schemas.microsoft.com/office/drawing/2014/main" id="{EEF5DFA2-86EE-4550-B2F1-68936906F254}"/>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337994578"/>
      </p:ext>
    </p:extLst>
  </p:cSld>
  <p:clrMapOvr>
    <a:masterClrMapping/>
  </p:clrMapOvr>
  <p:transition>
    <p:fade/>
  </p:transition>
</p:sld>
</file>

<file path=ppt/theme/theme1.xml><?xml version="1.0" encoding="utf-8"?>
<a:theme xmlns:a="http://schemas.openxmlformats.org/drawingml/2006/main" name="White Template">
  <a:themeElements>
    <a:clrScheme name="IS_20_Blue on white">
      <a:dk1>
        <a:srgbClr val="1A1A1A"/>
      </a:dk1>
      <a:lt1>
        <a:srgbClr val="FFFFFF"/>
      </a:lt1>
      <a:dk2>
        <a:srgbClr val="233A5E"/>
      </a:dk2>
      <a:lt2>
        <a:srgbClr val="D2D2D2"/>
      </a:lt2>
      <a:accent1>
        <a:srgbClr val="0078D4"/>
      </a:accent1>
      <a:accent2>
        <a:srgbClr val="233A5E"/>
      </a:accent2>
      <a:accent3>
        <a:srgbClr val="107C10"/>
      </a:accent3>
      <a:accent4>
        <a:srgbClr val="D73B01"/>
      </a:accent4>
      <a:accent5>
        <a:srgbClr val="737373"/>
      </a:accent5>
      <a:accent6>
        <a:srgbClr val="E6E6E6"/>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llustration_2020_Cloud_011_Blue.potx" id="{B08F4BDA-BD90-41B5-A7B0-736B5E105F9A}" vid="{2CE61A60-3934-4AF6-813E-319E71BEDAF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Black Template">
  <a:themeElements>
    <a:clrScheme name="IS_20_Blue on Black">
      <a:dk1>
        <a:srgbClr val="1A1A1A"/>
      </a:dk1>
      <a:lt1>
        <a:srgbClr val="FFFFFF"/>
      </a:lt1>
      <a:dk2>
        <a:srgbClr val="243A5E"/>
      </a:dk2>
      <a:lt2>
        <a:srgbClr val="D2D2D2"/>
      </a:lt2>
      <a:accent1>
        <a:srgbClr val="50E6FF"/>
      </a:accent1>
      <a:accent2>
        <a:srgbClr val="0078D4"/>
      </a:accent2>
      <a:accent3>
        <a:srgbClr val="107C10"/>
      </a:accent3>
      <a:accent4>
        <a:srgbClr val="D73B01"/>
      </a:accent4>
      <a:accent5>
        <a:srgbClr val="FFB900"/>
      </a:accent5>
      <a:accent6>
        <a:srgbClr val="E6E6E6"/>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llustration_2020_Cloud_011_Blue.potx" id="{B08F4BDA-BD90-41B5-A7B0-736B5E105F9A}" vid="{E81E4800-878C-4AB6-9CCD-B90045F927C5}"/>
    </a:ext>
  </a:extLst>
</a:theme>
</file>

<file path=ppt/theme/theme3.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7.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4.potx" id="{15B5EF4E-E855-47EF-B8AB-05C1AD68D39A}" vid="{440B6C92-0B2A-4F7E-9F47-25F1E2DFD6C8}"/>
    </a:ext>
  </a:extLst>
</a:theme>
</file>

<file path=ppt/theme/theme8.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9.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65de625-df5b-42e9-a277-2113da4f119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6" ma:contentTypeDescription="Create a new document." ma:contentTypeScope="" ma:versionID="00ca04480469037cb3f35c8f0057c848">
  <xsd:schema xmlns:xsd="http://www.w3.org/2001/XMLSchema" xmlns:xs="http://www.w3.org/2001/XMLSchema" xmlns:p="http://schemas.microsoft.com/office/2006/metadata/properties" xmlns:ns1="http://schemas.microsoft.com/sharepoint/v3" xmlns:ns2="dcf5ddc1-fb1d-440f-849a-6450bddbaed7" xmlns:ns3="965de625-df5b-42e9-a277-2113da4f1195" targetNamespace="http://schemas.microsoft.com/office/2006/metadata/properties" ma:root="true" ma:fieldsID="ff6ea270271380672ba0d6cf4aa8bf70" ns1:_="" ns2:_="" ns3:_="">
    <xsd:import namespace="http://schemas.microsoft.com/sharepoint/v3"/>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www.w3.org/XML/1998/namespace"/>
    <ds:schemaRef ds:uri="http://schemas.microsoft.com/office/2006/metadata/properties"/>
    <ds:schemaRef ds:uri="http://schemas.microsoft.com/office/2006/documentManagement/types"/>
    <ds:schemaRef ds:uri="http://purl.org/dc/dcmitype/"/>
    <ds:schemaRef ds:uri="dcf5ddc1-fb1d-440f-849a-6450bddbaed7"/>
    <ds:schemaRef ds:uri="http://purl.org/dc/elements/1.1/"/>
    <ds:schemaRef ds:uri="http://schemas.microsoft.com/office/infopath/2007/PartnerControls"/>
    <ds:schemaRef ds:uri="http://schemas.openxmlformats.org/package/2006/metadata/core-properties"/>
    <ds:schemaRef ds:uri="965de625-df5b-42e9-a277-2113da4f1195"/>
    <ds:schemaRef ds:uri="http://schemas.microsoft.com/sharepoint/v3"/>
  </ds:schemaRefs>
</ds:datastoreItem>
</file>

<file path=customXml/itemProps2.xml><?xml version="1.0" encoding="utf-8"?>
<ds:datastoreItem xmlns:ds="http://schemas.openxmlformats.org/officeDocument/2006/customXml" ds:itemID="{B0809C99-2050-40B3-A29D-5FB99C0134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Illustration_2020_Cloud_011_Blue</Template>
  <TotalTime>65</TotalTime>
  <Words>3935</Words>
  <Application>Microsoft Office PowerPoint</Application>
  <PresentationFormat>Widescreen</PresentationFormat>
  <Paragraphs>504</Paragraphs>
  <Slides>28</Slides>
  <Notes>14</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28</vt:i4>
      </vt:variant>
    </vt:vector>
  </HeadingPairs>
  <TitlesOfParts>
    <vt:vector size="49" baseType="lpstr">
      <vt:lpstr>Arial</vt:lpstr>
      <vt:lpstr>Calibri</vt:lpstr>
      <vt:lpstr>Calibri Light</vt:lpstr>
      <vt:lpstr>Consolas</vt:lpstr>
      <vt:lpstr>Courier New</vt:lpstr>
      <vt:lpstr>Segoe</vt:lpstr>
      <vt:lpstr>Segoe UI</vt:lpstr>
      <vt:lpstr>Segoe UI </vt:lpstr>
      <vt:lpstr>Segoe UI Light</vt:lpstr>
      <vt:lpstr>Segoe UI Semibold</vt:lpstr>
      <vt:lpstr>Segoe UI Semilight</vt:lpstr>
      <vt:lpstr>Wingdings</vt:lpstr>
      <vt:lpstr>White Template</vt:lpstr>
      <vt:lpstr>Black Template</vt:lpstr>
      <vt:lpstr>Dynamics 365</vt:lpstr>
      <vt:lpstr>1_Black Template</vt:lpstr>
      <vt:lpstr>Office Theme</vt:lpstr>
      <vt:lpstr>1_Office Theme</vt:lpstr>
      <vt:lpstr>2_WHITE TEMPLATE</vt:lpstr>
      <vt:lpstr>9-51052_Microsoft_Ready_Template_Light</vt:lpstr>
      <vt:lpstr>2_Office Theme</vt:lpstr>
      <vt:lpstr>What the CAF Strategy &amp; Plan Hackathon</vt:lpstr>
      <vt:lpstr>PowerPoint Presentation</vt:lpstr>
      <vt:lpstr>Our Journey today…</vt:lpstr>
      <vt:lpstr>Agenda</vt:lpstr>
      <vt:lpstr>Cloud Adoption Framework for Azure | Overview</vt:lpstr>
      <vt:lpstr>Achieve balance. Deliver modernization. Deli</vt:lpstr>
      <vt:lpstr>Cloud adoption is more than just technologie</vt:lpstr>
      <vt:lpstr>CAF as a iterative process </vt:lpstr>
      <vt:lpstr>Microsoft Cloud Adoption Framework for Azure Proven guidance to accelerate your cloud adoption journey</vt:lpstr>
      <vt:lpstr>Common motivations and scenarios</vt:lpstr>
      <vt:lpstr>Cloud Adoption Motivations</vt:lpstr>
      <vt:lpstr>Migrate existing workloads </vt:lpstr>
      <vt:lpstr>Build new products and services</vt:lpstr>
      <vt:lpstr>Tools, templates, and assessments</vt:lpstr>
      <vt:lpstr>Tools, templates, and assessments </vt:lpstr>
      <vt:lpstr>The Contoso Land Surveying Story</vt:lpstr>
      <vt:lpstr>Must do for every project </vt:lpstr>
      <vt:lpstr>How-to-build a Minimum viable product (MVP) </vt:lpstr>
      <vt:lpstr>Challenge 1</vt:lpstr>
      <vt:lpstr>Define strategy</vt:lpstr>
      <vt:lpstr>Challenge 1: Define the Strategy</vt:lpstr>
      <vt:lpstr>Challenge 2</vt:lpstr>
      <vt:lpstr>Challenge 2: Governance</vt:lpstr>
      <vt:lpstr>Challenge 3</vt:lpstr>
      <vt:lpstr>Plan</vt:lpstr>
      <vt:lpstr>Challenge 3: Building the Plan</vt:lpstr>
      <vt:lpstr>Challenge 4</vt:lpstr>
      <vt:lpstr>Challenge 4: Sell it to your coach</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Cloud Adaption Framework Hackathon </dc:title>
  <dc:subject>&lt;Event name&gt;</dc:subject>
  <dc:creator>Niels Ophey</dc:creator>
  <cp:keywords/>
  <dc:description/>
  <cp:lastModifiedBy>Jonathan Vella</cp:lastModifiedBy>
  <cp:revision>16</cp:revision>
  <dcterms:created xsi:type="dcterms:W3CDTF">2021-03-05T08:54:14Z</dcterms:created>
  <dcterms:modified xsi:type="dcterms:W3CDTF">2022-09-07T10:27:20Z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